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88"/>
  </p:notesMasterIdLst>
  <p:sldIdLst>
    <p:sldId id="33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70" r:id="rId11"/>
    <p:sldId id="274" r:id="rId12"/>
    <p:sldId id="267" r:id="rId13"/>
    <p:sldId id="265" r:id="rId14"/>
    <p:sldId id="273" r:id="rId15"/>
    <p:sldId id="266" r:id="rId16"/>
    <p:sldId id="269" r:id="rId17"/>
    <p:sldId id="272" r:id="rId18"/>
    <p:sldId id="271" r:id="rId19"/>
    <p:sldId id="277" r:id="rId20"/>
    <p:sldId id="276" r:id="rId21"/>
    <p:sldId id="278" r:id="rId22"/>
    <p:sldId id="279" r:id="rId23"/>
    <p:sldId id="281" r:id="rId24"/>
    <p:sldId id="283" r:id="rId25"/>
    <p:sldId id="282" r:id="rId26"/>
    <p:sldId id="341" r:id="rId27"/>
    <p:sldId id="342" r:id="rId28"/>
    <p:sldId id="343" r:id="rId29"/>
    <p:sldId id="344" r:id="rId30"/>
    <p:sldId id="280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00" r:id="rId47"/>
    <p:sldId id="301" r:id="rId48"/>
    <p:sldId id="302" r:id="rId49"/>
    <p:sldId id="303" r:id="rId50"/>
    <p:sldId id="304" r:id="rId51"/>
    <p:sldId id="305" r:id="rId52"/>
    <p:sldId id="346" r:id="rId53"/>
    <p:sldId id="306" r:id="rId54"/>
    <p:sldId id="307" r:id="rId55"/>
    <p:sldId id="308" r:id="rId56"/>
    <p:sldId id="310" r:id="rId57"/>
    <p:sldId id="309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2" r:id="rId79"/>
    <p:sldId id="331" r:id="rId80"/>
    <p:sldId id="333" r:id="rId81"/>
    <p:sldId id="334" r:id="rId82"/>
    <p:sldId id="335" r:id="rId83"/>
    <p:sldId id="336" r:id="rId84"/>
    <p:sldId id="338" r:id="rId85"/>
    <p:sldId id="339" r:id="rId86"/>
    <p:sldId id="340" r:id="rId8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5973"/>
    <a:srgbClr val="515151"/>
    <a:srgbClr val="F5F5F5"/>
    <a:srgbClr val="EEEEEE"/>
    <a:srgbClr val="4A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7" autoAdjust="0"/>
  </p:normalViewPr>
  <p:slideViewPr>
    <p:cSldViewPr snapToGrid="0">
      <p:cViewPr varScale="1">
        <p:scale>
          <a:sx n="111" d="100"/>
          <a:sy n="111" d="100"/>
        </p:scale>
        <p:origin x="20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E68C5-6E85-458D-9FCC-88B9397465A2}" type="datetimeFigureOut">
              <a:rPr lang="pl-PL" smtClean="0"/>
              <a:t>25.05.2019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378F5-BDB5-462D-8E10-49C4C75001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268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F562-6AC0-44DD-9AFE-8A898ED49012}" type="datetime1">
              <a:rPr lang="pl-PL" smtClean="0"/>
              <a:t>25.05.2019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3235740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F562-6AC0-44DD-9AFE-8A898ED49012}" type="datetime1">
              <a:rPr lang="pl-PL" smtClean="0"/>
              <a:t>25.05.2019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0339588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F562-6AC0-44DD-9AFE-8A898ED49012}" type="datetime1">
              <a:rPr lang="pl-PL" smtClean="0"/>
              <a:t>25.05.2019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9949630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ytuł i zawartoś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</p:spPr>
        <p:txBody>
          <a:bodyPr/>
          <a:lstStyle>
            <a:lvl1pPr marL="0" indent="0" algn="ctr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D6355-9CB0-4957-8547-5A1D339EA706}" type="datetime1">
              <a:rPr lang="pl-PL" smtClean="0"/>
              <a:t>25.05.2019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effectLst/>
        </p:spPr>
        <p:txBody>
          <a:bodyPr/>
          <a:lstStyle>
            <a:lvl1pPr marL="0" indent="0">
              <a:buNone/>
              <a:defRPr baseline="0">
                <a:solidFill>
                  <a:srgbClr val="775973"/>
                </a:solidFill>
                <a:effectLst/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75929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25CD-F578-4560-8EDB-CE50FA032DED}" type="datetime1">
              <a:rPr lang="pl-PL" smtClean="0"/>
              <a:t>25.05.2019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noFill/>
          <a:effectLst/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1906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 userDrawn="1"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2892155" y="1111553"/>
            <a:ext cx="6378306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62637" y="2101781"/>
            <a:ext cx="8266721" cy="2421782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54625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8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" y="1232337"/>
            <a:ext cx="12191999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5" y="123740"/>
            <a:ext cx="2195209" cy="1034019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7252485" y="2626468"/>
            <a:ext cx="4331503" cy="4027590"/>
          </a:xfrm>
          <a:solidFill>
            <a:srgbClr val="F5F5F5"/>
          </a:solidFill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777875" y="2801938"/>
            <a:ext cx="5807075" cy="3676650"/>
          </a:xfrm>
        </p:spPr>
        <p:txBody>
          <a:bodyPr/>
          <a:lstStyle>
            <a:lvl1pPr marL="0" indent="0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356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07D5-F335-47D3-865C-EF4CC07A5C5A}" type="datetime1">
              <a:rPr lang="pl-PL" smtClean="0"/>
              <a:t>25.05.2019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6" name="Tytuł 1"/>
          <p:cNvSpPr txBox="1">
            <a:spLocks/>
          </p:cNvSpPr>
          <p:nvPr userDrawn="1"/>
        </p:nvSpPr>
        <p:spPr>
          <a:xfrm>
            <a:off x="0" y="1"/>
            <a:ext cx="10894979" cy="96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896443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42D4-19E1-4A80-9BCE-4DFFD53A2E31}" type="datetime1">
              <a:rPr lang="pl-PL" smtClean="0"/>
              <a:t>25.05.2019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2328289" y="2344725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3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4" hasCustomPrompt="1"/>
          </p:nvPr>
        </p:nvSpPr>
        <p:spPr>
          <a:xfrm>
            <a:off x="2328289" y="392358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5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6" hasCustomPrompt="1"/>
          </p:nvPr>
        </p:nvSpPr>
        <p:spPr>
          <a:xfrm>
            <a:off x="7957293" y="242903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7" name="Symbol zastępczy obrazu 11"/>
          <p:cNvSpPr>
            <a:spLocks noGrp="1"/>
          </p:cNvSpPr>
          <p:nvPr>
            <p:ph type="pic" sz="quarter" idx="17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Symbol zastępczy obrazu 11"/>
          <p:cNvSpPr>
            <a:spLocks noGrp="1"/>
          </p:cNvSpPr>
          <p:nvPr>
            <p:ph type="pic" sz="quarter" idx="18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7957293" y="3919889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</p:spTree>
    <p:extLst>
      <p:ext uri="{BB962C8B-B14F-4D97-AF65-F5344CB8AC3E}">
        <p14:creationId xmlns:p14="http://schemas.microsoft.com/office/powerpoint/2010/main" val="654813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DE48-1781-4EF3-88AD-61538A5C2DCB}" type="datetime1">
              <a:rPr lang="pl-PL" smtClean="0"/>
              <a:t>25.05.2019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603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316B-2089-48D6-A718-F1CCBAF1729D}" type="datetime1">
              <a:rPr lang="pl-PL" smtClean="0"/>
              <a:t>25.05.2019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72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F562-6AC0-44DD-9AFE-8A898ED49012}" type="datetime1">
              <a:rPr lang="pl-PL" smtClean="0"/>
              <a:t>25.05.2019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065187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173A-5869-4912-9344-F263B5184F59}" type="datetime1">
              <a:rPr lang="pl-PL" smtClean="0"/>
              <a:t>25.05.2019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5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6" name="Symbol zastępczy obrazu 11"/>
          <p:cNvSpPr>
            <a:spLocks noGrp="1"/>
          </p:cNvSpPr>
          <p:nvPr>
            <p:ph type="pic" sz="quarter" idx="14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9775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228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18531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F562-6AC0-44DD-9AFE-8A898ED49012}" type="datetime1">
              <a:rPr lang="pl-PL" smtClean="0"/>
              <a:t>25.05.2019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1386200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F562-6AC0-44DD-9AFE-8A898ED49012}" type="datetime1">
              <a:rPr lang="pl-PL" smtClean="0"/>
              <a:t>25.05.2019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050226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F562-6AC0-44DD-9AFE-8A898ED49012}" type="datetime1">
              <a:rPr lang="pl-PL" smtClean="0"/>
              <a:t>25.05.2019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8440588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F562-6AC0-44DD-9AFE-8A898ED49012}" type="datetime1">
              <a:rPr lang="pl-PL" smtClean="0"/>
              <a:t>25.05.2019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277736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F562-6AC0-44DD-9AFE-8A898ED49012}" type="datetime1">
              <a:rPr lang="pl-PL" smtClean="0"/>
              <a:t>25.05.2019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7307721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F562-6AC0-44DD-9AFE-8A898ED49012}" type="datetime1">
              <a:rPr lang="pl-PL" smtClean="0"/>
              <a:t>25.05.2019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895731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F562-6AC0-44DD-9AFE-8A898ED49012}" type="datetime1">
              <a:rPr lang="pl-PL" smtClean="0"/>
              <a:t>25.05.2019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2257070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1F562-6AC0-44DD-9AFE-8A898ED49012}" type="datetime1">
              <a:rPr lang="pl-PL" smtClean="0"/>
              <a:t>25.05.2019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71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60" r:id="rId13"/>
    <p:sldLayoutId id="2147483652" r:id="rId14"/>
    <p:sldLayoutId id="2147483661" r:id="rId15"/>
    <p:sldLayoutId id="2147483654" r:id="rId16"/>
    <p:sldLayoutId id="2147483662" r:id="rId17"/>
    <p:sldLayoutId id="2147483663" r:id="rId18"/>
    <p:sldLayoutId id="2147483664" r:id="rId19"/>
    <p:sldLayoutId id="2147483655" r:id="rId2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mailto:bojanowski.michal89@gmail.com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zone.com/articles/7-popular-unit-test-naming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bojanow/sdatdd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bojanow/sdatdd2" TargetMode="Externa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bojanow/sdatdd2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_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12" name="Tytuł 1"/>
          <p:cNvSpPr txBox="1">
            <a:spLocks/>
          </p:cNvSpPr>
          <p:nvPr/>
        </p:nvSpPr>
        <p:spPr>
          <a:xfrm>
            <a:off x="1524000" y="134886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>
                <a:solidFill>
                  <a:schemeClr val="bg1"/>
                </a:solidFill>
              </a:rPr>
              <a:t>TESTOWANIE OPROGRAMOWANIA</a:t>
            </a:r>
            <a:endParaRPr lang="pl-PL" sz="4400" dirty="0">
              <a:solidFill>
                <a:schemeClr val="bg1"/>
              </a:solidFill>
            </a:endParaRPr>
          </a:p>
          <a:p>
            <a:pPr algn="ctr"/>
            <a:r>
              <a:rPr lang="pl-PL" sz="4400" dirty="0">
                <a:solidFill>
                  <a:schemeClr val="bg1"/>
                </a:solidFill>
              </a:rPr>
              <a:t>I</a:t>
            </a:r>
          </a:p>
          <a:p>
            <a:pPr algn="ctr"/>
            <a:r>
              <a:rPr lang="pl-PL" sz="4400" dirty="0">
                <a:solidFill>
                  <a:schemeClr val="bg1"/>
                </a:solidFill>
              </a:rPr>
              <a:t> TEST 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196555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Testy funkcjonalne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99701" y="6356350"/>
            <a:ext cx="5239624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655" y="1281054"/>
            <a:ext cx="10515600" cy="4312437"/>
          </a:xfrm>
        </p:spPr>
        <p:txBody>
          <a:bodyPr>
            <a:normAutofit/>
          </a:bodyPr>
          <a:lstStyle/>
          <a:p>
            <a:pPr algn="just"/>
            <a:r>
              <a:rPr lang="pl-PL" dirty="0">
                <a:solidFill>
                  <a:srgbClr val="775973"/>
                </a:solidFill>
              </a:rPr>
              <a:t>Testują wytworzone oprogramowanie poprzez weryfikację zachowania kompletnej aplikacji pod kątem wymagań biznesowych za pomocą różnego rodzaju interfejsu udostępnianego użytkownikom.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pisane często z wykorzystaniem np. selenium lub j-meter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tworzone aby symulować zachowanie aplikacji w rzeczywistym środowisku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tworzone najczęściej przez osoby dedykowane (QA)</a:t>
            </a:r>
            <a:endParaRPr lang="en-GB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356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Typ vs ilość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42535" y="6398295"/>
            <a:ext cx="5780012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 Prawa do korzystania z materiałów posiada Software Development Academy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706" y="1581463"/>
            <a:ext cx="4546832" cy="43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4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u="sng" dirty="0"/>
              <a:t>Dobre</a:t>
            </a:r>
            <a:r>
              <a:rPr lang="pl-PL" dirty="0"/>
              <a:t> testy jednostkowe – FIRST Unit Tests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12" y="1154348"/>
            <a:ext cx="10724125" cy="3541219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775973"/>
                </a:solidFill>
              </a:rPr>
              <a:t>F</a:t>
            </a:r>
            <a:r>
              <a:rPr lang="pl-PL" dirty="0">
                <a:solidFill>
                  <a:srgbClr val="775973"/>
                </a:solidFill>
              </a:rPr>
              <a:t>ast – szybki czas wykonania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775973"/>
                </a:solidFill>
              </a:rPr>
              <a:t>I</a:t>
            </a:r>
            <a:r>
              <a:rPr lang="pl-PL" dirty="0">
                <a:solidFill>
                  <a:srgbClr val="775973"/>
                </a:solidFill>
              </a:rPr>
              <a:t>solated/</a:t>
            </a:r>
            <a:r>
              <a:rPr lang="pl-PL" b="1" dirty="0">
                <a:solidFill>
                  <a:srgbClr val="775973"/>
                </a:solidFill>
              </a:rPr>
              <a:t>I</a:t>
            </a:r>
            <a:r>
              <a:rPr lang="pl-PL" dirty="0">
                <a:solidFill>
                  <a:srgbClr val="775973"/>
                </a:solidFill>
              </a:rPr>
              <a:t>ndependent – niezależne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775973"/>
                </a:solidFill>
              </a:rPr>
              <a:t>R</a:t>
            </a:r>
            <a:r>
              <a:rPr lang="pl-PL" dirty="0">
                <a:solidFill>
                  <a:srgbClr val="775973"/>
                </a:solidFill>
              </a:rPr>
              <a:t>epeatable – powtarzalne (nie używamy np. dat, czasu, losowych liczb)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775973"/>
                </a:solidFill>
              </a:rPr>
              <a:t>S</a:t>
            </a:r>
            <a:r>
              <a:rPr lang="pl-PL" dirty="0">
                <a:solidFill>
                  <a:srgbClr val="775973"/>
                </a:solidFill>
              </a:rPr>
              <a:t>elf-Validating – samo sprawdzające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775973"/>
                </a:solidFill>
              </a:rPr>
              <a:t>T</a:t>
            </a:r>
            <a:r>
              <a:rPr lang="pl-PL" dirty="0">
                <a:solidFill>
                  <a:srgbClr val="775973"/>
                </a:solidFill>
              </a:rPr>
              <a:t>horough - dokładne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99701" y="6356350"/>
            <a:ext cx="5239624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537499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Thorough - przypadki testowe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13" y="1154348"/>
            <a:ext cx="10515600" cy="3541219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/>
          </a:p>
          <a:p>
            <a:pPr algn="l"/>
            <a:endParaRPr lang="pl-PL" dirty="0"/>
          </a:p>
          <a:p>
            <a:pPr algn="l"/>
            <a:endParaRPr lang="pl-PL" sz="5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rozważamy przypadki pozytywne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rozważamy przypadki graniczne (np. skrajnie małe/duże wartości)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rozważamy przypadki negatywne (np. niepoprawne dane wejściowe, wyjątki)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99701" y="6356350"/>
            <a:ext cx="5239624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13" y="1154348"/>
            <a:ext cx="5448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34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Po co więc testować?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5002288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podnieść jakość tworzonego przez nas kodu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udowodnić, że kod robi to co myślimy, że robi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nie naprawiać jednej funkcjonalności psując drugą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nie bać się zmieniać już istniejącego kodu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nie iść na przekór dobrym standardom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77597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12757" y="6356350"/>
            <a:ext cx="4940643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658035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Pytania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38616" y="6356350"/>
            <a:ext cx="5014784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61713" y="1154348"/>
            <a:ext cx="10515600" cy="3541219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Jakie są rodzaje testów?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Ile powinny trwać Unit Testy?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Które testy trwają najdłużej?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Czy testy integracyjne wymagają specjalnej konfiguracji?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Jakie rodzaje testów tworzą programiści?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14113" y="1306748"/>
            <a:ext cx="10515600" cy="3541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60952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Podsumowanie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7072"/>
            <a:ext cx="10515600" cy="4960343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Zdefiniowaliśmy czym jest testowanie i po co to robić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Poznaliśmy główne rodzaje testów (jednostkowe, integracyjne, funkcjonalne)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Poznaliśmy różnice między typami testów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Dowiedzieliśmy się jak budować przypadki testowe.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99719" y="6356350"/>
            <a:ext cx="5253681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232969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Java i biblioteki do testowania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919" y="1427497"/>
            <a:ext cx="2232197" cy="223219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5665" y="6356350"/>
            <a:ext cx="5047735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7" y="1044871"/>
            <a:ext cx="2939488" cy="22046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292" y="3050703"/>
            <a:ext cx="3028950" cy="1514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00" y="4391238"/>
            <a:ext cx="2657475" cy="133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7" y="4391238"/>
            <a:ext cx="3962400" cy="11525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7" y="2824419"/>
            <a:ext cx="19050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08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3850"/>
            <a:ext cx="10515600" cy="4943565"/>
          </a:xfrm>
        </p:spPr>
        <p:txBody>
          <a:bodyPr/>
          <a:lstStyle/>
          <a:p>
            <a:pPr algn="l"/>
            <a:r>
              <a:rPr lang="pl-PL" dirty="0">
                <a:solidFill>
                  <a:srgbClr val="775973"/>
                </a:solidFill>
              </a:rPr>
              <a:t>Biblioteka do tworzenia testów (m. in. jednostkowych) kodu pisanego w języku Java.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Najpopularniesza biblioteka do testowania dostępna na rynku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Aktualnie używane wersje: 4 i 5.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Wersja 4 wciąż popularniejsza niż 5.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Skupimy się na wersji         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ALE zobaczymy różnice między wersją 4 i 5.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72" y="3623232"/>
            <a:ext cx="6381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84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- zależności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1681" y="1280075"/>
            <a:ext cx="8248135" cy="418576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&lt;properties&gt;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junit-platform.version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5.3.</a:t>
            </a:r>
            <a:r>
              <a:rPr kumimoji="0" lang="pl-PL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junit-platform.version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&lt;/properties&gt;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&lt;dependencies&gt;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&lt;dependency&gt;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org.junit.jupiter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junit-jupiter-api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&lt;version&gt;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junit-platform.version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&lt;/version&gt;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&lt;scope&gt;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&lt;/scope&gt;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&lt;/dependency&gt;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&lt;dependency&gt;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org.junit.jupiter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jupiter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-engine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&lt;version&gt;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junit-platform.version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&lt;/version&gt;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&lt;scope&gt;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&lt;/scope&gt;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&lt;/dependency&gt;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&lt;/dependencies&gt;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461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</a:t>
            </a:r>
            <a:r>
              <a:rPr lang="pl-PL" dirty="0"/>
              <a:t>słow o mnie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642" y="3615119"/>
            <a:ext cx="10515600" cy="2590125"/>
          </a:xfrm>
        </p:spPr>
        <p:txBody>
          <a:bodyPr/>
          <a:lstStyle/>
          <a:p>
            <a:pPr algn="l"/>
            <a:r>
              <a:rPr lang="pl-PL" dirty="0"/>
              <a:t>Wejście na rynek IT: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Podobna ścieżka jak Wasza!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Studia nietechniczne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Kursy</a:t>
            </a:r>
          </a:p>
          <a:p>
            <a:pPr algn="l"/>
            <a:r>
              <a:rPr lang="pl-PL" dirty="0"/>
              <a:t>Kontakt: </a:t>
            </a:r>
            <a:r>
              <a:rPr lang="pl-PL" dirty="0">
                <a:hlinkClick r:id="rId2"/>
              </a:rPr>
              <a:t>bojanowski.michal89@gmail.com</a:t>
            </a:r>
            <a:r>
              <a:rPr lang="pl-PL" dirty="0"/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0" b="16690"/>
          <a:stretch>
            <a:fillRect/>
          </a:stretch>
        </p:blipFill>
        <p:spPr>
          <a:xfrm>
            <a:off x="1844537" y="1245394"/>
            <a:ext cx="2247900" cy="2246312"/>
          </a:xfrm>
        </p:spPr>
      </p:pic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3B061D2-9F77-4CF8-89A3-90BBEBB957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9924" y="1369968"/>
            <a:ext cx="4645078" cy="591653"/>
          </a:xfrm>
        </p:spPr>
        <p:txBody>
          <a:bodyPr>
            <a:normAutofit/>
          </a:bodyPr>
          <a:lstStyle/>
          <a:p>
            <a:r>
              <a:rPr lang="pl-PL" dirty="0"/>
              <a:t>Software Developer @ Onegini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3C925F0-0F5D-47C4-AFE0-9A29FF5FE8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49924" y="2003926"/>
            <a:ext cx="4645214" cy="1336675"/>
          </a:xfrm>
        </p:spPr>
        <p:txBody>
          <a:bodyPr/>
          <a:lstStyle/>
          <a:p>
            <a:r>
              <a:rPr lang="pl-PL" dirty="0"/>
              <a:t>Główny język programowania: JAVA</a:t>
            </a:r>
          </a:p>
          <a:p>
            <a:r>
              <a:rPr lang="pl-PL" dirty="0"/>
              <a:t>Dodatkowo: JavaScript, Python, C++</a:t>
            </a:r>
          </a:p>
          <a:p>
            <a:r>
              <a:rPr lang="pl-PL" dirty="0"/>
              <a:t>5+ lat na rynku IT</a:t>
            </a:r>
          </a:p>
        </p:txBody>
      </p:sp>
    </p:spTree>
    <p:extLst>
      <p:ext uri="{BB962C8B-B14F-4D97-AF65-F5344CB8AC3E}">
        <p14:creationId xmlns:p14="http://schemas.microsoft.com/office/powerpoint/2010/main" val="897040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nasz pierwszy test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62031" y="672145"/>
            <a:ext cx="10495181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pl.sdacademy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org.junit.jupiter.api.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static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org.junit.jupiter.api.Assertions.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OurFirstUnitTest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klasa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testowa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                       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adnotacja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oznaczająca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że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metod</a:t>
            </a:r>
            <a:r>
              <a:rPr kumimoji="0" lang="pl-PL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jest test</a:t>
            </a:r>
            <a:r>
              <a:rPr kumimoji="0" lang="pl-PL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shouldMultiplyTwoNumbers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sygnatura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metody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testowej</a:t>
            </a:r>
            <a:r>
              <a:rPr kumimoji="0" lang="pl-PL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</a:t>
            </a:r>
            <a:r>
              <a:rPr kumimoji="0" lang="pl-PL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przeciwienstwie do JUnit4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     //	</a:t>
            </a:r>
            <a:r>
              <a:rPr kumimoji="0" lang="pl-PL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nie musi być publiczna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// given                        //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warunki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początkowe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double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firstNumber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final double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secondNumber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when                         //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wykonanie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testu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double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multiplicationResult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firstNumber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secondNumber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//then                          //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sprawdzenie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wyniku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testu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multiplicationResult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611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jak pisać testy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3850"/>
            <a:ext cx="10515600" cy="4943565"/>
          </a:xfrm>
        </p:spPr>
        <p:txBody>
          <a:bodyPr/>
          <a:lstStyle/>
          <a:p>
            <a:pPr algn="l"/>
            <a:r>
              <a:rPr lang="pl-PL" dirty="0">
                <a:solidFill>
                  <a:srgbClr val="775973"/>
                </a:solidFill>
              </a:rPr>
              <a:t>Dzielenie testów na sekcje: given, when, then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Given: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Tworzymy założenia początkowe, tworzymy instancje obiektów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When: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Wykonujemy wywołanie metody, którą chcemy przetestować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Then: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Sprawdzamy nasze oczekiwania z rzeczywistymi rezultatami, naczęściej wykorzystując asercje.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079258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jak nazywać metody testowe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3850"/>
            <a:ext cx="10515600" cy="4943565"/>
          </a:xfrm>
        </p:spPr>
        <p:txBody>
          <a:bodyPr/>
          <a:lstStyle/>
          <a:p>
            <a:pPr algn="l"/>
            <a:r>
              <a:rPr lang="pl-PL" dirty="0">
                <a:solidFill>
                  <a:srgbClr val="775973"/>
                </a:solidFill>
              </a:rPr>
              <a:t>Istnieją różne konwencje: </a:t>
            </a:r>
            <a:r>
              <a:rPr lang="pl-PL" dirty="0">
                <a:solidFill>
                  <a:srgbClr val="775973"/>
                </a:solidFill>
                <a:hlinkClick r:id="rId2"/>
              </a:rPr>
              <a:t>https://dzone.com/articles/7-popular-unit-test-naming</a:t>
            </a:r>
            <a:r>
              <a:rPr lang="pl-PL" dirty="0">
                <a:solidFill>
                  <a:srgbClr val="775973"/>
                </a:solidFill>
              </a:rPr>
              <a:t>, np.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test[Feature being tested]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should[ExpectedBehavior]When[StateOccurs]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should[ExpectedBehavior]When[StateOccurs] będziemy używać podczas kursu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885052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assercje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4298" y="1317374"/>
            <a:ext cx="4920048" cy="4943565"/>
          </a:xfrm>
        </p:spPr>
        <p:txBody>
          <a:bodyPr/>
          <a:lstStyle/>
          <a:p>
            <a:pPr algn="l"/>
            <a:r>
              <a:rPr lang="pl-PL" dirty="0">
                <a:solidFill>
                  <a:srgbClr val="775973"/>
                </a:solidFill>
              </a:rPr>
              <a:t>NOT available in JUnit4 (5 only)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assertArrayEquals()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assertIterableEquals()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assertLinesMatch()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assertTimeout()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assertTimeoutPreemptively()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assertAll()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49294" y="1317374"/>
            <a:ext cx="4063314" cy="4943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assertEquals()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assertTrue()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assertFalse()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assertNull()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assertNotNull()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assertSame()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assertNotSame()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fail()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342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tworzenie klas testowych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0394" y="1233182"/>
            <a:ext cx="11266414" cy="5044233"/>
          </a:xfrm>
        </p:spPr>
        <p:txBody>
          <a:bodyPr/>
          <a:lstStyle/>
          <a:p>
            <a:pPr algn="l"/>
            <a:r>
              <a:rPr lang="pl-PL" dirty="0">
                <a:solidFill>
                  <a:srgbClr val="775973"/>
                </a:solidFill>
              </a:rPr>
              <a:t>Z poziomu intellij [alt + enter] (windows/ubuntu) [command + enter] (macOS)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r>
              <a:rPr lang="pl-PL" dirty="0">
                <a:solidFill>
                  <a:srgbClr val="775973"/>
                </a:solidFill>
              </a:rPr>
              <a:t>Klasa testowa powinna znajdować się w paczce o tej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samej nazwie co klasa testowana, w katalogu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     </a:t>
            </a:r>
            <a:r>
              <a:rPr lang="pl-PL" b="1" dirty="0">
                <a:solidFill>
                  <a:srgbClr val="775973"/>
                </a:solidFill>
              </a:rPr>
              <a:t>test/java</a:t>
            </a:r>
          </a:p>
          <a:p>
            <a:pPr algn="l"/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85" y="1742419"/>
            <a:ext cx="4381500" cy="1343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008" y="1742419"/>
            <a:ext cx="4219575" cy="1619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839" y="3753593"/>
            <a:ext cx="24384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26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uruchamianie testów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85103"/>
            <a:ext cx="10515600" cy="4992312"/>
          </a:xfrm>
        </p:spPr>
        <p:txBody>
          <a:bodyPr/>
          <a:lstStyle/>
          <a:p>
            <a:pPr algn="l"/>
            <a:r>
              <a:rPr lang="pl-PL" dirty="0"/>
              <a:t>Sposób pierwszy: cmd line za pomocą mavena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mvn clean install</a:t>
            </a:r>
          </a:p>
          <a:p>
            <a:pPr algn="l"/>
            <a:r>
              <a:rPr lang="pl-PL" dirty="0"/>
              <a:t>Sposób drugi (preferowany w trakcie developmentu): z poziomu intellij</a:t>
            </a:r>
          </a:p>
          <a:p>
            <a:pPr algn="l"/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14" y="2902551"/>
            <a:ext cx="43338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15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IDEA – poprawne importowanie projektów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3" y="1155277"/>
            <a:ext cx="4733925" cy="638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03" y="2255764"/>
            <a:ext cx="391477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94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IDEA – poprawne importowanie projektów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08" y="741751"/>
            <a:ext cx="6411898" cy="611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59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IDEA – poprawne importowanie projektów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42" y="1105293"/>
            <a:ext cx="6610350" cy="147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42" y="2872268"/>
            <a:ext cx="64865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22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IDEA + maven </a:t>
            </a:r>
            <a:r>
              <a:rPr lang="pl-PL" dirty="0"/>
              <a:t>– wymuszenie reimportu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8565" y="1266738"/>
            <a:ext cx="3967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rgbClr val="775973"/>
                </a:solidFill>
              </a:rPr>
              <a:t>CTRL + SHIFT + A</a:t>
            </a:r>
            <a:endParaRPr lang="en-GB" sz="2800" dirty="0">
              <a:solidFill>
                <a:srgbClr val="775973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18" y="2273807"/>
            <a:ext cx="64484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1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Agenda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7F281B-822B-41F6-80A9-9F2A6F0F4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669" y="1400425"/>
            <a:ext cx="10515600" cy="4857761"/>
          </a:xfrm>
        </p:spPr>
        <p:txBody>
          <a:bodyPr/>
          <a:lstStyle/>
          <a:p>
            <a:pPr algn="l"/>
            <a:r>
              <a:rPr lang="pl-PL" dirty="0">
                <a:solidFill>
                  <a:srgbClr val="775973"/>
                </a:solidFill>
              </a:rPr>
              <a:t>1. Ogólnie o testowaniu oprogramowania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2. Jak testować oprogramowanie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3. Testowanie za pomocą Junit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4. Używanie biblioteki AssertJ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5. Testy parametryzowane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6. Testowanie wyjątków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7. Czym jest TDD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8. Mockowanie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9. Zawartość dodatkowa</a:t>
            </a:r>
          </a:p>
          <a:p>
            <a:pPr algn="l"/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924514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Ćwiczenie - 1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2052" name="Picture 4" descr="https://generator.memy.pl/ajax/generImg.php?insbox1=Practice&amp;insbox2=Time&amp;insbox3=9288&amp;fin=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131" y="1206168"/>
            <a:ext cx="2381523" cy="238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pl-PL" dirty="0"/>
              <a:t>Zaimportuj do IDE projekt ”sdatdd”</a:t>
            </a:r>
          </a:p>
          <a:p>
            <a:pPr algn="l"/>
            <a:r>
              <a:rPr lang="pl-PL" dirty="0">
                <a:hlinkClick r:id="rId3"/>
              </a:rPr>
              <a:t>https://github.com/Mbojanow/sdatdd</a:t>
            </a:r>
            <a:r>
              <a:rPr lang="pl-PL" dirty="0"/>
              <a:t> </a:t>
            </a:r>
          </a:p>
          <a:p>
            <a:pPr marL="514350" indent="-514350" algn="l">
              <a:buAutoNum type="arabicPeriod"/>
            </a:pPr>
            <a:r>
              <a:rPr lang="pl-PL" dirty="0"/>
              <a:t>Stwórz klasę testową dla klasy Calculator</a:t>
            </a:r>
          </a:p>
          <a:p>
            <a:pPr marL="514350" indent="-514350" algn="l">
              <a:buAutoNum type="arabicPeriod"/>
            </a:pPr>
            <a:r>
              <a:rPr lang="pl-PL" dirty="0"/>
              <a:t>Stwórz trzy testy. Przetestuje metody add, subtract,</a:t>
            </a:r>
          </a:p>
          <a:p>
            <a:pPr algn="l"/>
            <a:r>
              <a:rPr lang="pl-PL" dirty="0"/>
              <a:t>multiply. Testując metodę subtract odejmij 3.8 od 2.5.</a:t>
            </a:r>
          </a:p>
          <a:p>
            <a:pPr algn="l"/>
            <a:r>
              <a:rPr lang="pl-PL" dirty="0"/>
              <a:t>4. Stwórz czwarty test, w którym asercja zawiedzie, wyświetl</a:t>
            </a:r>
          </a:p>
          <a:p>
            <a:pPr algn="l"/>
            <a:r>
              <a:rPr lang="pl-PL" dirty="0"/>
              <a:t>w tej asercji swój własny komunikat.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Uwagi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Stwórz osobną instancję klasy Calculator w każdym teście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Pamiętaj o podzieleniu testu na sekcje given/when/then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Pamiętaj o zasadach FIRST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Rozważ czy użycie assercji assertSame ma sens w powyższych testach</a:t>
            </a:r>
          </a:p>
        </p:txBody>
      </p:sp>
    </p:spTree>
    <p:extLst>
      <p:ext uri="{BB962C8B-B14F-4D97-AF65-F5344CB8AC3E}">
        <p14:creationId xmlns:p14="http://schemas.microsoft.com/office/powerpoint/2010/main" val="3178078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cykl życia testów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466" y="1206168"/>
            <a:ext cx="2105025" cy="477202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907100"/>
              </p:ext>
            </p:extLst>
          </p:nvPr>
        </p:nvGraphicFramePr>
        <p:xfrm>
          <a:off x="640492" y="1444596"/>
          <a:ext cx="9103119" cy="2392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34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4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4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JUnit5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JUnit4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Czas</a:t>
                      </a:r>
                      <a:r>
                        <a:rPr lang="pl-PL" baseline="0" dirty="0"/>
                        <a:t> uruchamiania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@BeforeAll</a:t>
                      </a:r>
                      <a:endParaRPr lang="en-GB" dirty="0">
                        <a:solidFill>
                          <a:srgbClr val="7759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@BeforeClass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metoda statyczna, przed wszystkimi</a:t>
                      </a:r>
                      <a:r>
                        <a:rPr lang="pl-PL" baseline="0" dirty="0">
                          <a:solidFill>
                            <a:srgbClr val="775973"/>
                          </a:solidFill>
                        </a:rPr>
                        <a:t> testami</a:t>
                      </a:r>
                      <a:endParaRPr lang="en-GB" dirty="0">
                        <a:solidFill>
                          <a:srgbClr val="7759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@AfterAll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@AfterClass</a:t>
                      </a:r>
                      <a:endParaRPr lang="en-GB" dirty="0">
                        <a:solidFill>
                          <a:srgbClr val="7759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metoda</a:t>
                      </a:r>
                      <a:r>
                        <a:rPr lang="pl-PL" baseline="0" dirty="0">
                          <a:solidFill>
                            <a:srgbClr val="775973"/>
                          </a:solidFill>
                        </a:rPr>
                        <a:t> statyczna, po wykonaniu wszystkich testów</a:t>
                      </a:r>
                      <a:endParaRPr lang="en-GB" dirty="0">
                        <a:solidFill>
                          <a:srgbClr val="7759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@BeforeEach</a:t>
                      </a:r>
                      <a:endParaRPr lang="en-GB" dirty="0">
                        <a:solidFill>
                          <a:srgbClr val="7759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@Before</a:t>
                      </a:r>
                      <a:endParaRPr lang="en-GB" dirty="0">
                        <a:solidFill>
                          <a:srgbClr val="7759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przed każdym testem</a:t>
                      </a:r>
                      <a:endParaRPr lang="en-GB" dirty="0">
                        <a:solidFill>
                          <a:srgbClr val="7759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@AfterEach</a:t>
                      </a:r>
                      <a:endParaRPr lang="en-GB" dirty="0">
                        <a:solidFill>
                          <a:srgbClr val="7759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@After</a:t>
                      </a:r>
                      <a:endParaRPr lang="en-GB" dirty="0">
                        <a:solidFill>
                          <a:srgbClr val="7759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po</a:t>
                      </a:r>
                      <a:r>
                        <a:rPr lang="pl-PL" baseline="0" dirty="0">
                          <a:solidFill>
                            <a:srgbClr val="775973"/>
                          </a:solidFill>
                        </a:rPr>
                        <a:t> każdym teście</a:t>
                      </a:r>
                      <a:endParaRPr lang="en-GB" dirty="0">
                        <a:solidFill>
                          <a:srgbClr val="7759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101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Ćwiczenie - 2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2052" name="Picture 4" descr="https://generator.memy.pl/ajax/generImg.php?insbox1=Practice&amp;insbox2=Time&amp;insbox3=9288&amp;fin=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131" y="1206168"/>
            <a:ext cx="2381523" cy="238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Zaimportuj do IDE projekt ”sdatdd”</a:t>
            </a:r>
          </a:p>
          <a:p>
            <a:pPr marL="514350" indent="-514350" algn="l"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Dodaj użycie BeforeEach w klasie CalculatorTest</a:t>
            </a:r>
          </a:p>
          <a:p>
            <a:pPr marL="514350" indent="-514350" algn="l"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Stwórz klasę testową dla klasy DatabaseStore</a:t>
            </a:r>
          </a:p>
          <a:p>
            <a:pPr marL="514350" indent="-514350" algn="l"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Stwórz przynajmniej po 1 teście dla metod</a:t>
            </a:r>
          </a:p>
          <a:p>
            <a:pPr algn="l"/>
            <a:r>
              <a:rPr lang="pl-PL" b="1" dirty="0">
                <a:solidFill>
                  <a:srgbClr val="775973"/>
                </a:solidFill>
              </a:rPr>
              <a:t>addData</a:t>
            </a:r>
            <a:r>
              <a:rPr lang="pl-PL" dirty="0">
                <a:solidFill>
                  <a:srgbClr val="775973"/>
                </a:solidFill>
              </a:rPr>
              <a:t> i </a:t>
            </a:r>
            <a:r>
              <a:rPr lang="pl-PL" b="1" dirty="0">
                <a:solidFill>
                  <a:srgbClr val="775973"/>
                </a:solidFill>
              </a:rPr>
              <a:t>removeData</a:t>
            </a:r>
            <a:r>
              <a:rPr lang="pl-PL" dirty="0">
                <a:solidFill>
                  <a:srgbClr val="775973"/>
                </a:solidFill>
              </a:rPr>
              <a:t>.</a:t>
            </a: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r>
              <a:rPr lang="pl-PL" sz="2000" dirty="0">
                <a:solidFill>
                  <a:srgbClr val="775973"/>
                </a:solidFill>
              </a:rPr>
              <a:t>Uwagi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775973"/>
                </a:solidFill>
              </a:rPr>
              <a:t>Wykorzystaj wszystkie możliwe adnotacje cyklu życia testów w celu:</a:t>
            </a:r>
          </a:p>
          <a:p>
            <a:pPr marL="1028700" lvl="1" indent="-342900"/>
            <a:r>
              <a:rPr lang="pl-PL" sz="1600" dirty="0">
                <a:solidFill>
                  <a:srgbClr val="775973"/>
                </a:solidFill>
              </a:rPr>
              <a:t>stworzenia połączenia z bazą danych przed wszystkimi testami (użyj DatabaseConnection jako statyczne pole),</a:t>
            </a:r>
          </a:p>
          <a:p>
            <a:pPr marL="1028700" lvl="1" indent="-342900"/>
            <a:r>
              <a:rPr lang="pl-PL" sz="1600" dirty="0">
                <a:solidFill>
                  <a:srgbClr val="775973"/>
                </a:solidFill>
              </a:rPr>
              <a:t>zamknięcia połączenia z bazą danych po wszystkich testach</a:t>
            </a:r>
          </a:p>
          <a:p>
            <a:pPr marL="1028700" lvl="1" indent="-342900"/>
            <a:r>
              <a:rPr lang="pl-PL" sz="1600" dirty="0">
                <a:solidFill>
                  <a:srgbClr val="775973"/>
                </a:solidFill>
              </a:rPr>
              <a:t>wyczyszczenia zawartości testowanego DatabaseStore po każdym teście</a:t>
            </a:r>
          </a:p>
          <a:p>
            <a:pPr marL="1028700" lvl="1" indent="-342900"/>
            <a:r>
              <a:rPr lang="pl-PL" sz="1600" dirty="0">
                <a:solidFill>
                  <a:srgbClr val="775973"/>
                </a:solidFill>
              </a:rPr>
              <a:t>wyświetlenia na ekran dowolnej informacji przed każdym z testów</a:t>
            </a:r>
          </a:p>
        </p:txBody>
      </p:sp>
    </p:spTree>
    <p:extLst>
      <p:ext uri="{BB962C8B-B14F-4D97-AF65-F5344CB8AC3E}">
        <p14:creationId xmlns:p14="http://schemas.microsoft.com/office/powerpoint/2010/main" val="3088805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dodatkowe możliwości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9960"/>
            <a:ext cx="10515600" cy="5027455"/>
          </a:xfrm>
        </p:spPr>
        <p:txBody>
          <a:bodyPr/>
          <a:lstStyle/>
          <a:p>
            <a:pPr algn="l"/>
            <a:r>
              <a:rPr lang="pl-PL" dirty="0">
                <a:solidFill>
                  <a:srgbClr val="775973"/>
                </a:solidFill>
              </a:rPr>
              <a:t>@DisplayName – kiedy łatwiej nam nazwać test za pomocą Stringa zamiast za pomocą nazwy metody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r>
              <a:rPr lang="pl-PL" dirty="0">
                <a:solidFill>
                  <a:srgbClr val="775973"/>
                </a:solidFill>
              </a:rPr>
              <a:t>@Disabled – wyłącza dany test. Używamy kiedy np. test nam nie przechodzi i chcemy implementację naprawić później.</a:t>
            </a:r>
          </a:p>
          <a:p>
            <a:pPr algn="l"/>
            <a:endParaRPr lang="en-GB" dirty="0">
              <a:solidFill>
                <a:srgbClr val="77597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935776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Ćwiczenie - 3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2052" name="Picture 4" descr="https://generator.memy.pl/ajax/generImg.php?insbox1=Practice&amp;insbox2=Time&amp;insbox3=9288&amp;fin=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131" y="1206168"/>
            <a:ext cx="2381523" cy="238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W klasie testowej DatabaseStoreTest zmień nazwę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testów za pomocą @DisplayName i wyłącz jeden z nich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z użyciem @Disabled. 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2. Napisz testy dla metody doubleValues 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i doubleInputValues w klasie ListUtil.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Wykorzystaj odpowiednie asercje. W których testach możesz użyć assertSame?</a:t>
            </a:r>
          </a:p>
          <a:p>
            <a:pPr algn="l"/>
            <a:r>
              <a:rPr lang="pl-PL" sz="2000" dirty="0">
                <a:solidFill>
                  <a:srgbClr val="775973"/>
                </a:solidFill>
              </a:rPr>
              <a:t>Uwagi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775973"/>
                </a:solidFill>
              </a:rPr>
              <a:t>Potwierdź, że test z adnotacją @Disabled rzeczywiście jest ignorowany.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775973"/>
                </a:solidFill>
              </a:rPr>
              <a:t>Potwierdź, że @DisplayName rzeczywiście zmienia nazwę testu.</a:t>
            </a:r>
            <a:endParaRPr lang="pl-PL" sz="16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506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część pierwsza - pytania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Jakie adnotacje cyklu życia testów możemy użyć na statycznych metodach?</a:t>
            </a:r>
            <a:endParaRPr lang="pl-PL" sz="1600" dirty="0">
              <a:solidFill>
                <a:srgbClr val="775973"/>
              </a:solidFill>
            </a:endParaRP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 mogę zmienić wyświetlaną nazwę testu?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Czym różni się assertEquals i assertSame?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Jakie dependencje są potrzebne w pliku pom.xml aby korzystać z biblioteki JUnit5?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Jaki poziom dostępu musi mieć metoda oznaczona adnotacją @Test w JUnit5, a jaki w JUnit4?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296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- podsumowanie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Metody testowe oznaczamy </a:t>
            </a:r>
            <a:r>
              <a:rPr lang="en-GB" dirty="0">
                <a:solidFill>
                  <a:srgbClr val="775973"/>
                </a:solidFill>
              </a:rPr>
              <a:t>adnotacj</a:t>
            </a:r>
            <a:r>
              <a:rPr lang="pl-PL" dirty="0">
                <a:solidFill>
                  <a:srgbClr val="775973"/>
                </a:solidFill>
              </a:rPr>
              <a:t>ą @Test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@BeforeAll, @BeforeEach, @AfterAll, @AfterEach to adnotacje dla oznaczenia metod cyklu życia testów.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Najczęściej wykorzystywaną asercją w JUnit jest assertEquals, ale pamiętajmy, że JUnit daje dam wiele więcej możliwości.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187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Asercje zaawansowane - assertAll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2078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solidFill>
                  <a:srgbClr val="775973"/>
                </a:solidFill>
              </a:rPr>
              <a:t>JUnit – assertAll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Assercja dostępna w JUnit 5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Pozwala na grupowanie wielu asercji w jedną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Wykona zawsze wszystkie asercje wewnątrz</a:t>
            </a:r>
          </a:p>
          <a:p>
            <a:endParaRPr lang="pl-PL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2794581" y="3695388"/>
            <a:ext cx="7431599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shouldCreatePersonCorrectly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Person.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FIRST_NAME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LAST_NAME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assertAll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() -&gt; 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FIRST_NAME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.getFirstName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LAST_NAME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.getLastName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669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Asercje zaawansowane – biblioteka assertJ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2078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Biblioteka tzw. płynnych assercji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Daje dostęp do wielu nowych asercji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Daje dostęp do pisania asercji w taki sposób aby były one </a:t>
            </a:r>
            <a:r>
              <a:rPr lang="pl-PL" b="1" dirty="0">
                <a:solidFill>
                  <a:srgbClr val="775973"/>
                </a:solidFill>
              </a:rPr>
              <a:t>czytelniejsze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44615" y="3677811"/>
            <a:ext cx="4700631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junitAssertions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actual =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I_love_sda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actual)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997146" y="3676915"/>
            <a:ext cx="5162025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assertjAssertions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actual =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I_love_sda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(actual).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826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Asercje zaawansowane – biblioteka assertJ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2"/>
            <a:ext cx="10515600" cy="35385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solidFill>
                  <a:srgbClr val="775973"/>
                </a:solidFill>
              </a:rPr>
              <a:t>Co po za czytelnością?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Szybsza analiza testów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Lepsza dokładność testów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Lepsze komunikaty o błędach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Działa świetnie w parze z JUnit.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Pozwala łączyć matchery w ciągi. (np. Zapewnij, że ciąg znaków zaczyna się od słowa „Start”, kończy się na „koniec” i ma długość przynajmniej 30.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780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Testowanie Oprogramowania – czyli co?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46A36C-97F6-465D-86B7-66783E148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86" y="1182313"/>
            <a:ext cx="10515600" cy="4127918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jeden z </a:t>
            </a:r>
            <a:r>
              <a:rPr lang="pl-PL" b="1" dirty="0">
                <a:solidFill>
                  <a:srgbClr val="775973"/>
                </a:solidFill>
              </a:rPr>
              <a:t>wielu </a:t>
            </a:r>
            <a:r>
              <a:rPr lang="pl-PL" dirty="0">
                <a:solidFill>
                  <a:srgbClr val="775973"/>
                </a:solidFill>
              </a:rPr>
              <a:t>procesów tworzenia oprogramowania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proces, który ma na celu weryfikację czy oprogramowanie działa tak jak się tego spodziewamy, np.</a:t>
            </a:r>
          </a:p>
          <a:p>
            <a:pPr marL="1143000" lvl="1" indent="-457200"/>
            <a:r>
              <a:rPr lang="pl-PL" dirty="0">
                <a:solidFill>
                  <a:srgbClr val="775973"/>
                </a:solidFill>
              </a:rPr>
              <a:t>czy wynik jest zgodny z oczekiwaniami</a:t>
            </a:r>
          </a:p>
          <a:p>
            <a:pPr marL="1143000" lvl="1" indent="-457200"/>
            <a:r>
              <a:rPr lang="pl-PL" dirty="0">
                <a:solidFill>
                  <a:srgbClr val="775973"/>
                </a:solidFill>
              </a:rPr>
              <a:t>czy funkcjonalność jaką stworzyliśmy jest zgodna ze specyfikacją</a:t>
            </a:r>
          </a:p>
          <a:p>
            <a:pPr marL="1143000" lvl="1" indent="-457200"/>
            <a:endParaRPr lang="pl-PL" dirty="0">
              <a:solidFill>
                <a:srgbClr val="775973"/>
              </a:solidFill>
            </a:endParaRPr>
          </a:p>
          <a:p>
            <a:pPr lvl="1" indent="0" algn="ctr">
              <a:buNone/>
            </a:pPr>
            <a:r>
              <a:rPr lang="pl-PL" b="1" dirty="0">
                <a:solidFill>
                  <a:srgbClr val="775973"/>
                </a:solidFill>
              </a:rPr>
              <a:t>Wynikiem testowania oprogramowania często są...</a:t>
            </a:r>
          </a:p>
          <a:p>
            <a:pPr lvl="1" indent="0" algn="ctr">
              <a:buNone/>
            </a:pPr>
            <a:endParaRPr lang="pl-PL" sz="3000" b="1" dirty="0">
              <a:solidFill>
                <a:srgbClr val="775973"/>
              </a:solidFill>
            </a:endParaRPr>
          </a:p>
          <a:p>
            <a:pPr lvl="1" indent="0" algn="ctr">
              <a:buNone/>
            </a:pPr>
            <a:r>
              <a:rPr lang="pl-PL" sz="3000" b="1" dirty="0">
                <a:solidFill>
                  <a:srgbClr val="775973"/>
                </a:solidFill>
              </a:rPr>
              <a:t>BUGI 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79" y="4298539"/>
            <a:ext cx="1005016" cy="11485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410" y="4292361"/>
            <a:ext cx="1010422" cy="115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68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Co potrafi AssertJ?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2"/>
            <a:ext cx="5419987" cy="49059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>
                <a:solidFill>
                  <a:srgbClr val="775973"/>
                </a:solidFill>
              </a:rPr>
              <a:t>Dużo!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 zależności od typu testowanego obiektu, mamy dostępne inne matchery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Pozwala łączyć wiele asercji w jeden ciąg</a:t>
            </a:r>
          </a:p>
          <a:p>
            <a:pPr algn="l"/>
            <a:r>
              <a:rPr lang="pl-PL" sz="3100" dirty="0">
                <a:solidFill>
                  <a:srgbClr val="775973"/>
                </a:solidFill>
              </a:rPr>
              <a:t>Kilka przykładów dla String: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3100" dirty="0">
                <a:solidFill>
                  <a:srgbClr val="775973"/>
                </a:solidFill>
              </a:rPr>
              <a:t>doesNotContainAnyWhitespaces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3100" dirty="0">
                <a:solidFill>
                  <a:srgbClr val="775973"/>
                </a:solidFill>
              </a:rPr>
              <a:t>isEqualTo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3100" dirty="0">
                <a:solidFill>
                  <a:srgbClr val="775973"/>
                </a:solidFill>
              </a:rPr>
              <a:t>containsPattern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3100" dirty="0">
                <a:solidFill>
                  <a:srgbClr val="775973"/>
                </a:solidFill>
              </a:rPr>
              <a:t>endsWith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3100" dirty="0">
                <a:solidFill>
                  <a:srgbClr val="775973"/>
                </a:solidFill>
              </a:rPr>
              <a:t>doesNotStartWith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3100" dirty="0">
                <a:solidFill>
                  <a:srgbClr val="775973"/>
                </a:solidFill>
              </a:rPr>
              <a:t>isBetween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3100" dirty="0">
                <a:solidFill>
                  <a:srgbClr val="775973"/>
                </a:solidFill>
              </a:rPr>
              <a:t>kilkanaście innych matcherów.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258" y="2526526"/>
            <a:ext cx="562901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775973"/>
                </a:solidFill>
                <a:latin typeface="+mj-lt"/>
              </a:rPr>
              <a:t>I kilka przykładów dla Listy: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isEqualTo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contains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containsAnyOf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containsExactlyInAnyOrder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isNotSameAs</a:t>
            </a:r>
            <a:endParaRPr lang="en-GB" sz="2600" dirty="0">
              <a:solidFill>
                <a:srgbClr val="77597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1401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AssertJ - przykłady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56903" y="1001869"/>
            <a:ext cx="7771655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shouldGetFullName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Person.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FIRST_NAME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LAST_NAME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person.getFullName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FIRST_NAME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endsWith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LAST_NAME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.contains(</a:t>
            </a:r>
            <a:r>
              <a:rPr lang="en-US" sz="1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sz="1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56903" y="3349829"/>
            <a:ext cx="8358884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shouldReverseOrderAndCopyList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testedList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raz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dwa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trzy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final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List&lt;String&gt; reversed =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ListUtil.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getReversedList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testedList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(reversed)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isNotEmpty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isNotSameAs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testedList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containsExactly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trzy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dwa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raz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189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Ćwiczenie - 4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Stwórz klasę testową IntegerUtilsTest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Przetestuj z wykorzystaniem assertJ dostępne metody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publiczne klasy IntegerUtils.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Wykorzystaj assertAll z JUnit5 aby sprawdzić czy otrzymana lista z metody filter jest nie pusta, ma odpowiednią długość i ma odpowiednie elementy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Wykorzystaj assertJ aby sprawdzić czy otrzymana lista z metody filterDigitsGreaterThan jest niepusta, ma odpowiednią długość i posiada oczekiwane elementy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Wykorzystaj assertJ aby sprawdzić czy otrzymana lista z metody getLastEvenDigit zwraca poprawną wartość, upewnij się że wartość istnieje zanim ją odczytasz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Dopisz kolejne przypadki testowe, aby znaleźć bug w klasie którą testujesz. Popraw znalezione bugi w implementacji.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593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Asercje zaawansowane - pytania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Jaką asercję użyć w JUnit5 aby sprawdzić wiele rzeczy na raz?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Jaką asercją z assertJ sprawdzić zawartość kolekcji, która nie gwarantuje zachowania kolejności?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494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Duplikacja testów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27244" y="4993187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1131693"/>
            <a:ext cx="8506436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zeroShouldBeEven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integerUtils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.isEven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fourShouldBeEven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integerUtils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.isEven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bigNumberShouldBeEven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integerUtils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.isEven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432311316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944559"/>
            <a:ext cx="89181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775973"/>
                </a:solidFill>
                <a:latin typeface="+mj-lt"/>
              </a:rPr>
              <a:t>Wygląda ok ale...</a:t>
            </a:r>
          </a:p>
          <a:p>
            <a:endParaRPr lang="pl-PL" sz="2600" dirty="0">
              <a:solidFill>
                <a:srgbClr val="775973"/>
              </a:solidFill>
              <a:latin typeface="+mj-lt"/>
            </a:endParaRPr>
          </a:p>
          <a:p>
            <a:r>
              <a:rPr lang="pl-PL" sz="2600" dirty="0">
                <a:solidFill>
                  <a:srgbClr val="775973"/>
                </a:solidFill>
                <a:latin typeface="+mj-lt"/>
              </a:rPr>
              <a:t>... zdecydowanie można tu coś poprawić.</a:t>
            </a:r>
            <a:endParaRPr lang="en-GB" sz="2600" dirty="0">
              <a:solidFill>
                <a:srgbClr val="77597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2267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testy parametryzowane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27244" y="4993187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668" y="1302389"/>
            <a:ext cx="106966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775973"/>
                </a:solidFill>
                <a:latin typeface="+mj-lt"/>
              </a:rPr>
              <a:t>Testy parametryzowane to testy, które pozwalają nam testować dany scenariusz na podstawie wielu danych testowych.</a:t>
            </a:r>
          </a:p>
          <a:p>
            <a:endParaRPr lang="pl-PL" sz="2600" dirty="0">
              <a:solidFill>
                <a:srgbClr val="775973"/>
              </a:solidFill>
              <a:latin typeface="+mj-lt"/>
            </a:endParaRPr>
          </a:p>
          <a:p>
            <a:r>
              <a:rPr lang="pl-PL" sz="2600" dirty="0">
                <a:solidFill>
                  <a:srgbClr val="775973"/>
                </a:solidFill>
                <a:latin typeface="+mj-lt"/>
              </a:rPr>
              <a:t>Co nam to daje? Możemy, np.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sprawdzić zachowanie scenariusza na wielu poprawnych danych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sprawdzić scenariusze negatywne (np. oczekujemy takiego samego zachowania przy nullu, pustym optionalu, pustej liscie, zerze itd.)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sprawdzić zachowanie na przypadkach skrajnych</a:t>
            </a:r>
          </a:p>
          <a:p>
            <a:endParaRPr lang="pl-PL" sz="2600" dirty="0">
              <a:solidFill>
                <a:srgbClr val="77597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1486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testy parametryzowane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27244" y="4993187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668" y="1302389"/>
            <a:ext cx="106966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775973"/>
                </a:solidFill>
                <a:latin typeface="+mj-lt"/>
              </a:rPr>
              <a:t>Ponadto: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wszystkie dane wejściowe są najczęściej w jednym miejscu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mamy tylko jeden kod testowy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łatwo znaleźć wadliwy parametr gdy test failuje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lepsza czytelność testów, niż korzystanie z metody 1 test - 1 parametr</a:t>
            </a:r>
          </a:p>
          <a:p>
            <a:endParaRPr lang="pl-PL" sz="2600" dirty="0">
              <a:solidFill>
                <a:srgbClr val="77597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9757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co potrzebujemy?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27244" y="4993187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junit-jupiter-params – wsparcie do testow parametryzowanych w JUnit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adnotację @ParametrizedTest do oznaczenia testu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źródła argumentów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r>
              <a:rPr lang="pl-PL" dirty="0">
                <a:solidFill>
                  <a:srgbClr val="775973"/>
                </a:solidFill>
              </a:rPr>
              <a:t>Uwaga: </a:t>
            </a:r>
            <a:r>
              <a:rPr lang="pl-PL" b="1" dirty="0">
                <a:solidFill>
                  <a:srgbClr val="775973"/>
                </a:solidFill>
              </a:rPr>
              <a:t>@ParametrizedTest  zastępuję @Test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29843" y="1366949"/>
            <a:ext cx="7810150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&lt;dependency&gt;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org.junit.jupiter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junit-jupiter-params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&lt;version&gt;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junit-platform.version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&lt;/version&gt;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&lt;/dependency&gt;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325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Testy parametryzowane - źródła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27244" y="4993187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@ValueSource – dane bezpośrednio z listy adnotacji, dostępne typy proste + String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@EnumSource – dane z możliwych wartości Enum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@CsvSource – dane z listy oddzielonej przecinkami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@CsvFileSource – dane z listy oddzielonej przecinkami z pliku w classpath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@MethodSource – dane z metody o danej nazwie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@ArgumentsSource – dane z klasy implementującej interfejs ArgumentsProvider</a:t>
            </a:r>
          </a:p>
        </p:txBody>
      </p:sp>
    </p:spTree>
    <p:extLst>
      <p:ext uri="{BB962C8B-B14F-4D97-AF65-F5344CB8AC3E}">
        <p14:creationId xmlns:p14="http://schemas.microsoft.com/office/powerpoint/2010/main" val="3988657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Źródła - przykłady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27244" y="4993187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5" y="1048551"/>
            <a:ext cx="8590326" cy="206210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"Value Source Test Example"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"{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- [{index}] {arguments}"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ValueSource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strings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Ela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Kasia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Ula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pl-PL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shouldBePolishFemaleName(final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nameArg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stringUtil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.isPolishFemaleName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nameArg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(result).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172" y="3266070"/>
            <a:ext cx="2847975" cy="1114425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36895" y="4424107"/>
            <a:ext cx="8984609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ValueSource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shouldBeNaturalNumber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129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Koszt naprawdy buga, a cykl tworzenia oprogramowania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316" y="1852611"/>
            <a:ext cx="5952589" cy="360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22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Źródła - przykłady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27244" y="4993187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09724" y="1244292"/>
            <a:ext cx="267608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Operation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SUBTRACT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b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674378" y="1244292"/>
            <a:ext cx="4932726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EnumSource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Operation.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shouldDisplayOperationName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Operation operation)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(operation.name())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186" y="1244292"/>
            <a:ext cx="2924175" cy="1228725"/>
          </a:xfrm>
          <a:prstGeom prst="rect">
            <a:avLst/>
          </a:prstGeom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09724" y="2869065"/>
            <a:ext cx="11733120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"{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- [{index}] {arguments}"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"PL, 38, 0"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"EN, 22, 1"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"FR, 59, 2"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csvInputTest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countryCode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numOfResidentsInMillions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index)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(index +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 In "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countryCode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lives "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numOfResidentsInMillions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millions of people"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4" y="5355612"/>
            <a:ext cx="25336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671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Źródła – przykłady - @CsvFileSource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27244" y="4993187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tworzymy katalog resources w podkatalogu test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oznaczamy go jako Test Sources Root z poziomu intellij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tworzymy plik np. source.csv z zawartością </a:t>
            </a:r>
            <a:r>
              <a:rPr lang="pl-PL" i="1" dirty="0">
                <a:solidFill>
                  <a:srgbClr val="775973"/>
                </a:solidFill>
              </a:rPr>
              <a:t>PL, 38, 0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i="1" dirty="0">
              <a:solidFill>
                <a:srgbClr val="775973"/>
              </a:solidFill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35560" y="2839172"/>
            <a:ext cx="11607284" cy="17081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CsvFileSource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resources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"/source.csv"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numLinesToSkip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csvFromFileTest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countryCode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final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numOfResidentsInMillions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final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index) {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sz="15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(index +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 In "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countryCode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lives "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numOfResidentsInMillions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millions of people"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0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27244" y="4993187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Napisz test parametryzacyjny dla metody </a:t>
            </a:r>
            <a:r>
              <a:rPr lang="pl-PL" i="1" dirty="0">
                <a:solidFill>
                  <a:srgbClr val="775973"/>
                </a:solidFill>
              </a:rPr>
              <a:t>isTypicalPolishSurname </a:t>
            </a:r>
            <a:r>
              <a:rPr lang="pl-PL" dirty="0">
                <a:solidFill>
                  <a:srgbClr val="775973"/>
                </a:solidFill>
              </a:rPr>
              <a:t>w klasie PolishPersonUtil.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Napisz test parametryzacyjny dla metody </a:t>
            </a:r>
            <a:r>
              <a:rPr lang="pl-PL" i="1" dirty="0">
                <a:solidFill>
                  <a:srgbClr val="775973"/>
                </a:solidFill>
              </a:rPr>
              <a:t>isWomanWithTypicalPolishSurname </a:t>
            </a:r>
            <a:r>
              <a:rPr lang="pl-PL" dirty="0">
                <a:solidFill>
                  <a:srgbClr val="775973"/>
                </a:solidFill>
              </a:rPr>
              <a:t>w klasie PolishPersonUtil. Wykorzystaj CsvSource i następnie CsvFileSource jako źródło argumentów.</a:t>
            </a:r>
            <a:endParaRPr lang="pl-PL" i="1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i="1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61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Źródła – przykłady - @MethodSource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27244" y="4993187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tworzymy metodę która zwraca argumenty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i="1" dirty="0">
              <a:solidFill>
                <a:srgbClr val="775973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4951" y="2000060"/>
            <a:ext cx="9412447" cy="30931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MethodSource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getTestArgs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fromMethodTest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name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final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age) {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isAdult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polishPersonUtil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.isPolishFemaleAdult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(name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age)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5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isAdult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Stream&lt;Arguments&gt;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getTestArgs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kumimoji="0" lang="en-US" sz="15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Arguments.</a:t>
            </a:r>
            <a:r>
              <a:rPr kumimoji="0" lang="en-US" sz="15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Marcin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Arguments.</a:t>
            </a:r>
            <a:r>
              <a:rPr kumimoji="0" lang="en-US" sz="15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Andrzej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Arguments.</a:t>
            </a:r>
            <a:r>
              <a:rPr kumimoji="0" lang="en-US" sz="15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Ula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44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705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Źródła – przykłady - @ArgumentsSource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27244" y="4993187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i="1" dirty="0">
              <a:solidFill>
                <a:srgbClr val="775973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12458" y="1138836"/>
            <a:ext cx="11367083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CustomArgumentsProvider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ArgumentsProvider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Stream&lt;?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Arguments&gt;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provideArguments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ExtensionContext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extensionContext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Arguments.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Arguments.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4.1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12458" y="4191086"/>
            <a:ext cx="11367083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ArgumentsSource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CustomArgumentsProvider.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argumentsSourceTest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double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688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Ćwiczenie - 5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Stwórz klasę Months, a w niej statyczną mapę Map&lt;Month, Integer&gt; która dla danego miesiąca przechowuje ilość dni w miesiącu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Stwórz w klasie metodę: boolean has31days(Month month);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Przetestuj tę metodę testem parametryzacyjnym z wybranym przez Ciebie typem źródła.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r>
              <a:rPr lang="pl-PL" dirty="0">
                <a:solidFill>
                  <a:srgbClr val="775973"/>
                </a:solidFill>
              </a:rPr>
              <a:t>Dla chętnych / do pracy w domu: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stwórz metodę w klasie Months: Map&lt;Month, Integer&gt; getByIndexes(Integer... monthIndexes); i przetesują ją wykorzystując AssertJ.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bonus: wykorzystaj klasę Table z biblioteki guava aby stworzyć tabelę w której do indeksu i nazwy miesiąca przupiszesz ilość dni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&lt;groupId&gt;com.google.guava&lt;/groupId&gt;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&lt;artifactId&gt;guava&lt;/artifactId&gt;</a:t>
            </a:r>
          </a:p>
          <a:p>
            <a:pPr marL="514350" indent="-514350" algn="l">
              <a:buFont typeface="+mj-lt"/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006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Ćwiczenie - 6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Przetesuj metode compute() w klasie FibonacciSeries korzystając z testów parametryzowanych wykorzystujące klasę implementacją interfejs ArgumentsProvider</a:t>
            </a:r>
          </a:p>
          <a:p>
            <a:pPr marL="514350" indent="-514350" algn="l">
              <a:buFont typeface="+mj-lt"/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056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testowanie wyjątków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>
                <a:solidFill>
                  <a:srgbClr val="775973"/>
                </a:solidFill>
              </a:rPr>
              <a:t>Co się stanie z testem z poprzedniego zadania dla wartości ujemnych?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  <p:pic>
        <p:nvPicPr>
          <p:cNvPr id="1026" name="Picture 2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489" y="2516406"/>
            <a:ext cx="381000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640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testowanie wyjątków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solidFill>
                  <a:srgbClr val="775973"/>
                </a:solidFill>
              </a:rPr>
              <a:t>Wyjątek jest również często „warunkiem brzegowym”</a:t>
            </a:r>
          </a:p>
          <a:p>
            <a:endParaRPr lang="pl-PL" dirty="0">
              <a:solidFill>
                <a:srgbClr val="775973"/>
              </a:solidFill>
            </a:endParaRPr>
          </a:p>
          <a:p>
            <a:r>
              <a:rPr lang="pl-PL" dirty="0">
                <a:solidFill>
                  <a:srgbClr val="775973"/>
                </a:solidFill>
              </a:rPr>
              <a:t>Powinniśmy testować przypadki, w kórych występują wyjątki! 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</p:txBody>
      </p:sp>
      <p:pic>
        <p:nvPicPr>
          <p:cNvPr id="2050" name="Picture 2" descr="https://stackify.com/wp-content/uploads/2018/09/Types-of-Exception-in-Java-881x4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672" y="2899492"/>
            <a:ext cx="6413005" cy="321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041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testowanie wyjątków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>
                <a:solidFill>
                  <a:srgbClr val="775973"/>
                </a:solidFill>
              </a:rPr>
              <a:t>Jakich wyjątków nie testujemy? Zbyt ogólnych np.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Exception,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RuntimeException, 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IOException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Throwable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 Takich, których raczej nie powinniśmy spodziewać się w kodzie produkcyjnym, np.: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IndexOutOfBoundsException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NullPointerException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ArithmeticException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NumberFormatException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InterruptedException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endParaRPr lang="pl-PL" dirty="0">
              <a:solidFill>
                <a:srgbClr val="775973"/>
              </a:solidFill>
            </a:endParaRPr>
          </a:p>
          <a:p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522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Podział testów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921" y="1182312"/>
            <a:ext cx="10515600" cy="4806595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Testy Manualne</a:t>
            </a:r>
          </a:p>
          <a:p>
            <a:pPr marL="1143000" lvl="1" indent="-457200"/>
            <a:r>
              <a:rPr lang="pl-PL" dirty="0">
                <a:solidFill>
                  <a:srgbClr val="775973"/>
                </a:solidFill>
              </a:rPr>
              <a:t>Za </a:t>
            </a:r>
            <a:r>
              <a:rPr lang="pl-PL" b="1" dirty="0">
                <a:solidFill>
                  <a:srgbClr val="775973"/>
                </a:solidFill>
              </a:rPr>
              <a:t>każdym razem </a:t>
            </a:r>
            <a:r>
              <a:rPr lang="pl-PL" dirty="0">
                <a:solidFill>
                  <a:srgbClr val="775973"/>
                </a:solidFill>
              </a:rPr>
              <a:t>wymaga ręcznego wyklikania </a:t>
            </a:r>
          </a:p>
          <a:p>
            <a:pPr lvl="1" indent="0">
              <a:buNone/>
            </a:pPr>
            <a:r>
              <a:rPr lang="pl-PL" dirty="0">
                <a:solidFill>
                  <a:srgbClr val="775973"/>
                </a:solidFill>
              </a:rPr>
              <a:t>scenariusza </a:t>
            </a:r>
          </a:p>
          <a:p>
            <a:pPr marL="1143000" lvl="1" indent="-457200"/>
            <a:r>
              <a:rPr lang="pl-PL" dirty="0">
                <a:solidFill>
                  <a:srgbClr val="775973"/>
                </a:solidFill>
              </a:rPr>
              <a:t>Wymaga ręcznego sprawdzenia czy oczekiwany wynik</a:t>
            </a:r>
          </a:p>
          <a:p>
            <a:pPr lvl="1" indent="0">
              <a:buNone/>
            </a:pPr>
            <a:r>
              <a:rPr lang="pl-PL" dirty="0">
                <a:solidFill>
                  <a:srgbClr val="775973"/>
                </a:solidFill>
              </a:rPr>
              <a:t>jest zgodny z oczekiwaniami</a:t>
            </a:r>
          </a:p>
          <a:p>
            <a:pPr lvl="1" indent="0">
              <a:buNone/>
            </a:pPr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Testy Automatyczne</a:t>
            </a:r>
          </a:p>
          <a:p>
            <a:pPr marL="1143000" lvl="1" indent="-457200"/>
            <a:r>
              <a:rPr lang="pl-PL" dirty="0">
                <a:solidFill>
                  <a:srgbClr val="775973"/>
                </a:solidFill>
              </a:rPr>
              <a:t>Wymagają </a:t>
            </a:r>
            <a:r>
              <a:rPr lang="pl-PL" b="1" dirty="0">
                <a:solidFill>
                  <a:srgbClr val="775973"/>
                </a:solidFill>
              </a:rPr>
              <a:t>RAZ</a:t>
            </a:r>
            <a:r>
              <a:rPr lang="pl-PL" dirty="0">
                <a:solidFill>
                  <a:srgbClr val="775973"/>
                </a:solidFill>
              </a:rPr>
              <a:t> utworzenia skryptu/kawałka kodu</a:t>
            </a:r>
          </a:p>
          <a:p>
            <a:pPr marL="1143000" lvl="1" indent="-457200"/>
            <a:r>
              <a:rPr lang="pl-PL" dirty="0">
                <a:solidFill>
                  <a:srgbClr val="775973"/>
                </a:solidFill>
              </a:rPr>
              <a:t>Są łatwe i szybkie do powtórzenia</a:t>
            </a:r>
          </a:p>
          <a:p>
            <a:pPr marL="1143000" lvl="1" indent="-457200"/>
            <a:r>
              <a:rPr lang="pl-PL" dirty="0">
                <a:solidFill>
                  <a:srgbClr val="775973"/>
                </a:solidFill>
              </a:rPr>
              <a:t>Wynik testu pewniejszy niż manualny odpowiednik.</a:t>
            </a:r>
          </a:p>
          <a:p>
            <a:pPr lvl="1" indent="0">
              <a:buNone/>
            </a:pPr>
            <a:endParaRPr lang="pl-PL" dirty="0">
              <a:solidFill>
                <a:srgbClr val="775973"/>
              </a:solidFill>
            </a:endParaRPr>
          </a:p>
          <a:p>
            <a:pPr marL="1143000" lvl="1" indent="-457200"/>
            <a:endParaRPr lang="pl-PL" dirty="0">
              <a:solidFill>
                <a:srgbClr val="775973"/>
              </a:solidFill>
            </a:endParaRPr>
          </a:p>
          <a:p>
            <a:pPr algn="l"/>
            <a:endParaRPr lang="en-GB" dirty="0">
              <a:solidFill>
                <a:srgbClr val="77597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6288" y="6355301"/>
            <a:ext cx="4990750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251" y="1552903"/>
            <a:ext cx="3171568" cy="1666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038" y="3585609"/>
            <a:ext cx="2983381" cy="199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66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sposoby testowania wyjątków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try catch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r>
              <a:rPr lang="pl-PL" dirty="0">
                <a:solidFill>
                  <a:srgbClr val="775973"/>
                </a:solidFill>
              </a:rPr>
              <a:t>JUnit5: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assertThrows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r>
              <a:rPr lang="pl-PL" dirty="0">
                <a:solidFill>
                  <a:srgbClr val="775973"/>
                </a:solidFill>
              </a:rPr>
              <a:t>AssertJ: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assertThatThrownBy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assertThatExceptionOfType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r>
              <a:rPr lang="pl-PL" dirty="0">
                <a:solidFill>
                  <a:srgbClr val="775973"/>
                </a:solidFill>
              </a:rPr>
              <a:t>JUni4: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@Test(expected = ExceptionType.class)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@Rule i ExpectedException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endParaRPr lang="pl-PL" dirty="0">
              <a:solidFill>
                <a:srgbClr val="775973"/>
              </a:solidFill>
            </a:endParaRPr>
          </a:p>
          <a:p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006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try catch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521441" y="3860194"/>
            <a:ext cx="6772432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Działa? Tak!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Czytelne? Można to zrobić lepiej!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endParaRPr lang="pl-PL" dirty="0">
              <a:solidFill>
                <a:srgbClr val="775973"/>
              </a:solidFill>
            </a:endParaRPr>
          </a:p>
          <a:p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1441" y="1410853"/>
            <a:ext cx="7852095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shouldThrowSomeException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methodThrowingSomeException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"Exception not thrown"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DatabaseConnectionException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"Is it message I excepted?"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exp.getMessage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388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assertThrows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454329" y="2776718"/>
            <a:ext cx="6772432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>
                <a:solidFill>
                  <a:srgbClr val="775973"/>
                </a:solidFill>
              </a:rPr>
              <a:t>Mamy typ!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Czego nie wiemy a chcemy sprawdzić?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endParaRPr lang="pl-PL" dirty="0">
              <a:solidFill>
                <a:srgbClr val="775973"/>
              </a:solidFill>
            </a:endParaRPr>
          </a:p>
          <a:p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74634" y="1208159"/>
            <a:ext cx="8145710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shouldThrowSomeException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assertThrows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DatabaseConnectionException.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methodThrowingSomeException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374634" y="4143482"/>
            <a:ext cx="9134214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assertThrows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DatabaseConnectionException.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methodThrowingSomeException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7049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Ćwiczenie – 7 – testowanie wyjątków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 dla metody divide w klasie Calkulator – użyj metody try catch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 dla metody compute w klasie FibonacciSeries – użyj assertThrows w JUnit5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 dla metody open w klasie DatabaseConnection – użyj assertThatThrownBy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 dla metody close w klasie DatabaseConnection – użyj assertThatExceptionOfType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 dla metody setPersonDetails w klasie Person.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testy dla klasy PersonService.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r>
              <a:rPr lang="pl-PL" dirty="0">
                <a:solidFill>
                  <a:srgbClr val="775973"/>
                </a:solidFill>
              </a:rPr>
              <a:t>Dla chętnych: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Stwórz nowy project i dorzuć JUnit </a:t>
            </a:r>
            <a:r>
              <a:rPr lang="pl-PL" b="1" dirty="0">
                <a:solidFill>
                  <a:srgbClr val="775973"/>
                </a:solidFill>
              </a:rPr>
              <a:t>4 </a:t>
            </a:r>
            <a:r>
              <a:rPr lang="pl-PL" dirty="0">
                <a:solidFill>
                  <a:srgbClr val="775973"/>
                </a:solidFill>
              </a:rPr>
              <a:t>jako dependecję testową. Stwórz klasę która otwiera plik (path jako input) i zwraca mapę Map&lt;String, Integer&gt; która odpowiada słowom z pliku do liczby ich wystąpień.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Dodaj testy dla tej klasy korzystając z JUnit 4. Przetestuj wystąpienie wyjątku np. FileNotFoundException za pomocą expected w adnotacji @Test i następnie za pomocą @Rule.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74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Pytania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Jakich typów wyjątków nie powinniśmy testować?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Jakie typy powinniśmy testować?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 przetestować wystąpienie wyjątku w JUnit5?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 przetestować cause i message tego wyjątku?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 najlepiej testować wyjątki w JUnit4? 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150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Podsumowanie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zawsze powinniśmy testować scenariusze w których występują wyjątki!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wyjątki, ich typ, message, cause testujemy odpowiednimi asercjami dostępnymi w JUnit5 lub AssertJ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jeżeli korzystamy z JUnit4 korzystamy z adnotacji @Rule i klasy ExpectedException</a:t>
            </a: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3615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TDD – test driven development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>
                <a:solidFill>
                  <a:srgbClr val="775973"/>
                </a:solidFill>
              </a:rPr>
              <a:t>TDD – technika wytwarzania oprogramowania, polegająca na 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Stworzeniu testu przed implementacją funkcjonalności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Napisaniu kodu w sposób aby test jak 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najszybciej był zielony</a:t>
            </a:r>
          </a:p>
          <a:p>
            <a:pPr marL="514350" indent="-514350" algn="l">
              <a:buAutoNum type="arabicPeriod" startAt="3"/>
            </a:pPr>
            <a:r>
              <a:rPr lang="pl-PL" dirty="0">
                <a:solidFill>
                  <a:srgbClr val="775973"/>
                </a:solidFill>
              </a:rPr>
              <a:t>Uporządkowaniu kodu, poprawienie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implementacji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</p:txBody>
      </p:sp>
      <p:pic>
        <p:nvPicPr>
          <p:cNvPr id="8196" name="Picture 4" descr="Znalezione obrazy dla zapytania eat code sleep repe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402" y="2438860"/>
            <a:ext cx="3624364" cy="362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591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TDD – test driven development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>
                <a:solidFill>
                  <a:srgbClr val="775973"/>
                </a:solidFill>
              </a:rPr>
              <a:t>TDD – tzw. </a:t>
            </a:r>
            <a:r>
              <a:rPr lang="pl-PL" dirty="0">
                <a:solidFill>
                  <a:srgbClr val="FF0000"/>
                </a:solidFill>
              </a:rPr>
              <a:t>RED</a:t>
            </a:r>
            <a:r>
              <a:rPr lang="pl-PL" dirty="0">
                <a:solidFill>
                  <a:srgbClr val="775973"/>
                </a:solidFill>
              </a:rPr>
              <a:t> </a:t>
            </a:r>
            <a:r>
              <a:rPr lang="pl-PL" dirty="0">
                <a:solidFill>
                  <a:srgbClr val="00B050"/>
                </a:solidFill>
              </a:rPr>
              <a:t>GREEN</a:t>
            </a:r>
            <a:r>
              <a:rPr lang="pl-PL" dirty="0">
                <a:solidFill>
                  <a:srgbClr val="775973"/>
                </a:solidFill>
              </a:rPr>
              <a:t> REFACTOR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r>
              <a:rPr lang="pl-PL" dirty="0">
                <a:solidFill>
                  <a:srgbClr val="FF0000"/>
                </a:solidFill>
              </a:rPr>
              <a:t>red</a:t>
            </a:r>
            <a:r>
              <a:rPr lang="pl-PL" dirty="0">
                <a:solidFill>
                  <a:srgbClr val="775973"/>
                </a:solidFill>
              </a:rPr>
              <a:t> – napisanie testu, czasem nie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 kompilującego się</a:t>
            </a:r>
          </a:p>
          <a:p>
            <a:pPr algn="l"/>
            <a:r>
              <a:rPr lang="pl-PL" dirty="0">
                <a:solidFill>
                  <a:srgbClr val="00B050"/>
                </a:solidFill>
              </a:rPr>
              <a:t>green</a:t>
            </a:r>
            <a:r>
              <a:rPr lang="pl-PL" dirty="0">
                <a:solidFill>
                  <a:srgbClr val="775973"/>
                </a:solidFill>
              </a:rPr>
              <a:t> – napisanie minimalnej 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implementacji, która powoduje, że test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przechodzi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refactor – uporządkowanie i reorganizacja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implementacji i testów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</p:txBody>
      </p:sp>
      <p:pic>
        <p:nvPicPr>
          <p:cNvPr id="11266" name="Picture 2" descr="Znalezione obrazy dla zapytania test driven develop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658" y="151491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5548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TDD – test driven development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>
                <a:solidFill>
                  <a:srgbClr val="775973"/>
                </a:solidFill>
              </a:rPr>
              <a:t>Czym TDD nie jest?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sposobem pisania testów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definicją jak powinien wyglądać kod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sposobem pisania testów przez testerów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9437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TDD – plusy?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wymusza modularność kodu (łatwiejsza do testowania)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wymusza dobrą architekturę (podział na małe funkcjonalności)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daje dobre pokrycie kodu testami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bezpieczny refactor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mniej bugów! głupię błędy wyłapane szybciej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szybka identyfikacja dziwnych wymagań lub ich braku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684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Rodzaje testów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921" y="1182313"/>
            <a:ext cx="10515600" cy="485602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775973"/>
                </a:solidFill>
              </a:rPr>
              <a:t>Jednostkowe</a:t>
            </a:r>
            <a:r>
              <a:rPr lang="pl-PL" dirty="0">
                <a:solidFill>
                  <a:srgbClr val="775973"/>
                </a:solidFill>
              </a:rPr>
              <a:t> (unit tests)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775973"/>
                </a:solidFill>
              </a:rPr>
              <a:t>Integracyjne</a:t>
            </a:r>
            <a:r>
              <a:rPr lang="pl-PL" dirty="0">
                <a:solidFill>
                  <a:srgbClr val="775973"/>
                </a:solidFill>
              </a:rPr>
              <a:t> (integration tests)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Funkcjonalne (functional tests)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...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Wiele innych (performance tests, stress tests, system tests, regression tests)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77597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55595" y="6356350"/>
            <a:ext cx="5410899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9003966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TDD – wady?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wymagana dobra dokumentacja, wymagania i architekt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niektóre testy mogą być bardzo trudne do napisania (integracyjne)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na początku, kod produkcyjny powstaje wolno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zmiany w wymaganiach wymagają dużo zmian w testach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developerzy, którzy długo pracowali w innym systemie pracy, mogą mieć problem przejść na nowy system</a:t>
            </a:r>
          </a:p>
        </p:txBody>
      </p:sp>
    </p:spTree>
    <p:extLst>
      <p:ext uri="{BB962C8B-B14F-4D97-AF65-F5344CB8AC3E}">
        <p14:creationId xmlns:p14="http://schemas.microsoft.com/office/powerpoint/2010/main" val="39965464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TDD – przykład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sz="6000" dirty="0">
              <a:solidFill>
                <a:srgbClr val="775973"/>
              </a:solidFill>
            </a:endParaRPr>
          </a:p>
          <a:p>
            <a:endParaRPr lang="pl-PL" sz="6000" dirty="0">
              <a:solidFill>
                <a:srgbClr val="775973"/>
              </a:solidFill>
            </a:endParaRPr>
          </a:p>
          <a:p>
            <a:r>
              <a:rPr lang="pl-PL" sz="6000" dirty="0">
                <a:solidFill>
                  <a:srgbClr val="775973"/>
                </a:solidFill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5462394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Mockito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sz="2600" dirty="0">
                <a:solidFill>
                  <a:srgbClr val="775973"/>
                </a:solidFill>
              </a:rPr>
              <a:t>Zasada F</a:t>
            </a:r>
            <a:r>
              <a:rPr lang="pl-PL" sz="2600" b="1" dirty="0">
                <a:solidFill>
                  <a:srgbClr val="775973"/>
                </a:solidFill>
              </a:rPr>
              <a:t>I</a:t>
            </a:r>
            <a:r>
              <a:rPr lang="pl-PL" sz="2600" dirty="0">
                <a:solidFill>
                  <a:srgbClr val="775973"/>
                </a:solidFill>
              </a:rPr>
              <a:t>RST dla testów jednostkowych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600" b="1" dirty="0">
                <a:solidFill>
                  <a:srgbClr val="775973"/>
                </a:solidFill>
              </a:rPr>
              <a:t>Isolated, Independent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sz="2600" b="1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Jak zachować niezależność testu który musi, np. nazwiązać połączenie z bazą danych lub skontaktować się z zewnętrzym serwisem?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Odpowiedź: zaMOCKować</a:t>
            </a:r>
          </a:p>
          <a:p>
            <a:pPr algn="l"/>
            <a:endParaRPr lang="pl-PL" sz="26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74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Mockito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sz="2600" dirty="0">
                <a:solidFill>
                  <a:srgbClr val="775973"/>
                </a:solidFill>
              </a:rPr>
              <a:t>mock – atrapa obiektu, najczęściej zależności, która posiada taki sam interfejs jak zależność i który pozwala na zaprogramowanie zachowania w danej sytuacji (np. zwrócenia konkretnego argumentu w trakcie wywołania metody)</a:t>
            </a:r>
          </a:p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r>
              <a:rPr lang="pl-PL" sz="2600" dirty="0">
                <a:solidFill>
                  <a:srgbClr val="775973"/>
                </a:solidFill>
              </a:rPr>
              <a:t>spy – atrapa obiektu, często mylona z mockiem, opakowuje </a:t>
            </a:r>
            <a:r>
              <a:rPr lang="pl-PL" sz="2600" b="1" dirty="0">
                <a:solidFill>
                  <a:srgbClr val="775973"/>
                </a:solidFill>
              </a:rPr>
              <a:t>prawdziwy </a:t>
            </a:r>
            <a:r>
              <a:rPr lang="pl-PL" sz="2600" dirty="0">
                <a:solidFill>
                  <a:srgbClr val="775973"/>
                </a:solidFill>
              </a:rPr>
              <a:t>obiekt. Oprócz programowania zachowania, możemy wywołać prawdziwą implementację</a:t>
            </a:r>
          </a:p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r>
              <a:rPr lang="pl-PL" sz="2600" dirty="0">
                <a:solidFill>
                  <a:srgbClr val="775973"/>
                </a:solidFill>
              </a:rPr>
              <a:t>captor – obiekt pozwalający przechwycić argument przekazany do zamockowanej metody</a:t>
            </a:r>
          </a:p>
          <a:p>
            <a:pPr algn="l"/>
            <a:endParaRPr lang="pl-PL" sz="26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8752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Mockito – mock bez adnotacji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1165085"/>
            <a:ext cx="5755547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&lt;dependency&gt;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org.mockito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mockito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-core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&lt;version&gt;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2.24.0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&lt;/version&gt;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&lt;scope&gt;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&lt;/scope&gt;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&lt;/dependency&gt;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8199" y="3598138"/>
            <a:ext cx="10770349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mockitoDemo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 {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Mockito.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mock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stworzenie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mocka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thenReturn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ustalenie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zachowania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co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zostanie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wypisane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konsoli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3986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Mockito – spy bez adnotacji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/>
              <a:t>Co zostanie wypisane w konsoli?</a:t>
            </a:r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14177" y="1962975"/>
            <a:ext cx="11315635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mockitoDemo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Person.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Marcin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Marciniak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final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spiedPerson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Mockito.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spy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(person)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spiedPerson.getFirstName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thenReturn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Andrzej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spiedPerson.getLastName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thenCallRealMethod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spiedPerson.getFirstName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spiedPerson.getLastName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6524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Mockito – adnotacje w JUnit5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135221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&lt;dependency&gt;</a:t>
            </a:r>
          </a:p>
          <a:p>
            <a:r>
              <a:rPr lang="en-GB" dirty="0"/>
              <a:t>    &lt;</a:t>
            </a:r>
            <a:r>
              <a:rPr lang="en-GB" dirty="0" err="1"/>
              <a:t>groupId</a:t>
            </a:r>
            <a:r>
              <a:rPr lang="en-GB" dirty="0"/>
              <a:t>&gt;</a:t>
            </a:r>
            <a:r>
              <a:rPr lang="en-GB" dirty="0" err="1"/>
              <a:t>org.mockito</a:t>
            </a:r>
            <a:r>
              <a:rPr lang="en-GB" dirty="0"/>
              <a:t>&lt;/</a:t>
            </a:r>
            <a:r>
              <a:rPr lang="en-GB" dirty="0" err="1"/>
              <a:t>groupId</a:t>
            </a:r>
            <a:r>
              <a:rPr lang="en-GB" dirty="0"/>
              <a:t>&gt;</a:t>
            </a:r>
          </a:p>
          <a:p>
            <a:r>
              <a:rPr lang="en-GB" dirty="0"/>
              <a:t>    &lt;</a:t>
            </a:r>
            <a:r>
              <a:rPr lang="en-GB" dirty="0" err="1"/>
              <a:t>artifactId</a:t>
            </a:r>
            <a:r>
              <a:rPr lang="en-GB" dirty="0"/>
              <a:t>&gt;</a:t>
            </a:r>
            <a:r>
              <a:rPr lang="en-GB" dirty="0" err="1"/>
              <a:t>mockito-junit-jupiter</a:t>
            </a:r>
            <a:r>
              <a:rPr lang="en-GB" dirty="0"/>
              <a:t>&lt;/</a:t>
            </a:r>
            <a:r>
              <a:rPr lang="en-GB" dirty="0" err="1"/>
              <a:t>artifactId</a:t>
            </a:r>
            <a:r>
              <a:rPr lang="en-GB" dirty="0"/>
              <a:t>&gt;</a:t>
            </a:r>
          </a:p>
          <a:p>
            <a:r>
              <a:rPr lang="en-GB" dirty="0"/>
              <a:t>    &lt;version&gt;2.24.0&lt;/version&gt;</a:t>
            </a:r>
          </a:p>
          <a:p>
            <a:r>
              <a:rPr lang="en-GB" dirty="0"/>
              <a:t>    &lt;scope&gt;test&lt;/scope&gt;</a:t>
            </a:r>
          </a:p>
          <a:p>
            <a:r>
              <a:rPr lang="en-GB" dirty="0"/>
              <a:t>&lt;/dependency&gt;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49448" y="3276593"/>
            <a:ext cx="10704352" cy="34163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ExtendWith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MockitoExtension.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MockitoDemo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@Mock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DatabaseConnection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databaseConnection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DatabaseStore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databaseStore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shouldGetDatabaseStore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databaseConnection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.isOpen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thenReturn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databaseStore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DatabaseStore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databaseConnection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databaseStore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.getData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verify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databaseConnection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isOpen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648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Mockito – adnotacje w JUnit5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199" y="1352212"/>
            <a:ext cx="1077034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@Mock – stworzenie instancji mockowanego obiektu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@Spy – stworzenie instancji szpiegowanego obiektu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@ExtendWith – rozszerzenie klasy testowej o extension (niekoniecznie związaną z mockito)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@Captor – instancja przechwytywana argumentu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@InjectMock – automatyczne stworzenie obiektu z mockowanymi obiektami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verify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verifyNoMoreInteractions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verifyZeroInteractions – weryfikacje sprawdzające czy oczekiwane zachowania zostały wywołane. Sprawdzamy zachowania w sekcji //then!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600" dirty="0">
              <a:solidFill>
                <a:srgbClr val="77597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25298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Mockito – łapanie argumentów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pl-PL" sz="2600" dirty="0">
                <a:solidFill>
                  <a:srgbClr val="775973"/>
                </a:solidFill>
              </a:rPr>
              <a:t>Tworzymy „łapacz”</a:t>
            </a:r>
          </a:p>
          <a:p>
            <a:pPr marL="514350" indent="-514350" algn="l">
              <a:buAutoNum type="arabicPeriod"/>
            </a:pPr>
            <a:endParaRPr lang="pl-PL" sz="2600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sz="2600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r>
              <a:rPr lang="pl-PL" sz="2600" dirty="0">
                <a:solidFill>
                  <a:srgbClr val="775973"/>
                </a:solidFill>
              </a:rPr>
              <a:t>Łapiemy argument i sprawdzamy przypuszczenia co do jego wartości</a:t>
            </a:r>
          </a:p>
          <a:p>
            <a:pPr marL="514350" indent="-514350" algn="l">
              <a:buAutoNum type="arabicPeriod"/>
            </a:pPr>
            <a:endParaRPr lang="pl-PL" sz="2600" dirty="0">
              <a:solidFill>
                <a:srgbClr val="775973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2050239"/>
            <a:ext cx="6595750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@Captor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ArgumentCaptor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argumentCaptor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3568646"/>
            <a:ext cx="8498747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verify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dunderService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dunderValue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argumentCaptor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.capture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argumentCaptor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.getValue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TEST_STR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0613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Mockito – bardziej złożony przykład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199" y="1352212"/>
            <a:ext cx="1077034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rgbClr val="775973"/>
                </a:solidFill>
                <a:latin typeface="+mj-lt"/>
              </a:rPr>
              <a:t>Wykorzystajmy widzę o mockito ze slajdów!</a:t>
            </a:r>
          </a:p>
          <a:p>
            <a:pPr algn="ctr"/>
            <a:r>
              <a:rPr lang="pl-PL" sz="2600" dirty="0">
                <a:solidFill>
                  <a:srgbClr val="775973"/>
                </a:solidFill>
                <a:latin typeface="+mj-lt"/>
              </a:rPr>
              <a:t>DEMO!</a:t>
            </a:r>
            <a:endParaRPr lang="en-GB" sz="2600" dirty="0">
              <a:solidFill>
                <a:srgbClr val="77597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6561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Testy jednostkowe vs integracyjne</a:t>
            </a:r>
            <a:endParaRPr lang="en-GB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719640"/>
              </p:ext>
            </p:extLst>
          </p:nvPr>
        </p:nvGraphicFramePr>
        <p:xfrm>
          <a:off x="369888" y="1325563"/>
          <a:ext cx="11517312" cy="318053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758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8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4927">
                <a:tc>
                  <a:txBody>
                    <a:bodyPr/>
                    <a:lstStyle/>
                    <a:p>
                      <a:pPr algn="ctr"/>
                      <a:r>
                        <a:rPr lang="pl-PL" sz="2200" dirty="0">
                          <a:solidFill>
                            <a:srgbClr val="775973"/>
                          </a:solidFill>
                        </a:rPr>
                        <a:t>Jednostkowe</a:t>
                      </a:r>
                      <a:endParaRPr lang="en-GB" sz="2200" dirty="0">
                        <a:solidFill>
                          <a:srgbClr val="775973"/>
                        </a:solidFill>
                        <a:latin typeface="Calibr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200" dirty="0">
                          <a:solidFill>
                            <a:srgbClr val="775973"/>
                          </a:solidFill>
                        </a:rPr>
                        <a:t>Integracyjne</a:t>
                      </a:r>
                      <a:endParaRPr lang="en-GB" sz="2200" dirty="0">
                        <a:solidFill>
                          <a:srgbClr val="775973"/>
                        </a:solidFill>
                        <a:latin typeface="Calibr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827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Testujemy izolowany element (np.</a:t>
                      </a:r>
                      <a:r>
                        <a:rPr lang="pl-PL" baseline="0" dirty="0">
                          <a:solidFill>
                            <a:srgbClr val="775973"/>
                          </a:solidFill>
                        </a:rPr>
                        <a:t> metoda, klasa) bez zależności</a:t>
                      </a:r>
                      <a:endParaRPr lang="en-GB" dirty="0">
                        <a:solidFill>
                          <a:srgbClr val="775973"/>
                        </a:solidFill>
                        <a:latin typeface="Calibr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Testujemy element z rzeczywistymi zewnętrznymi</a:t>
                      </a:r>
                      <a:r>
                        <a:rPr lang="pl-PL" baseline="0" dirty="0">
                          <a:solidFill>
                            <a:srgbClr val="775973"/>
                          </a:solidFill>
                        </a:rPr>
                        <a:t> zależnościami (np. baza danych, zewnętrzy serwis google)</a:t>
                      </a:r>
                      <a:endParaRPr lang="en-GB" dirty="0">
                        <a:solidFill>
                          <a:srgbClr val="775973"/>
                        </a:solidFill>
                        <a:latin typeface="Calibr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4927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Tylko jedno</a:t>
                      </a:r>
                      <a:r>
                        <a:rPr lang="pl-PL" baseline="0" dirty="0">
                          <a:solidFill>
                            <a:srgbClr val="775973"/>
                          </a:solidFill>
                        </a:rPr>
                        <a:t> potencjalne miejsce awarii</a:t>
                      </a:r>
                      <a:endParaRPr lang="en-GB" dirty="0">
                        <a:solidFill>
                          <a:srgbClr val="775973"/>
                        </a:solidFill>
                        <a:latin typeface="Calibr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Wiele potencjalnych awarii</a:t>
                      </a:r>
                      <a:endParaRPr lang="en-GB" dirty="0">
                        <a:solidFill>
                          <a:srgbClr val="775973"/>
                        </a:solidFill>
                        <a:latin typeface="Calibr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927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Szybkie</a:t>
                      </a:r>
                      <a:r>
                        <a:rPr lang="pl-PL" baseline="0" dirty="0">
                          <a:solidFill>
                            <a:srgbClr val="775973"/>
                          </a:solidFill>
                        </a:rPr>
                        <a:t> wykonanie testów (&lt; 1s)</a:t>
                      </a:r>
                      <a:endParaRPr lang="en-GB" dirty="0">
                        <a:solidFill>
                          <a:srgbClr val="775973"/>
                        </a:solidFill>
                        <a:latin typeface="Calibr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Możliwe</a:t>
                      </a:r>
                      <a:r>
                        <a:rPr lang="pl-PL" baseline="0" dirty="0">
                          <a:solidFill>
                            <a:srgbClr val="775973"/>
                          </a:solidFill>
                        </a:rPr>
                        <a:t> dłuższe wykonanie testów ( &lt; 1min)</a:t>
                      </a:r>
                      <a:endParaRPr lang="en-GB" dirty="0">
                        <a:solidFill>
                          <a:srgbClr val="775973"/>
                        </a:solidFill>
                        <a:latin typeface="Calibr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4927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Nie</a:t>
                      </a:r>
                      <a:r>
                        <a:rPr lang="pl-PL" baseline="0" dirty="0">
                          <a:solidFill>
                            <a:srgbClr val="775973"/>
                          </a:solidFill>
                        </a:rPr>
                        <a:t> wymagają jakiejkolwiek konfiguracji</a:t>
                      </a:r>
                      <a:endParaRPr lang="en-GB" dirty="0">
                        <a:solidFill>
                          <a:srgbClr val="775973"/>
                        </a:solidFill>
                        <a:latin typeface="Calibr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Możliwa konieczna konfiguracja zależna od środowiska</a:t>
                      </a:r>
                      <a:endParaRPr lang="en-GB" dirty="0">
                        <a:solidFill>
                          <a:srgbClr val="775973"/>
                        </a:solidFill>
                        <a:latin typeface="Calibr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99701" y="6356350"/>
            <a:ext cx="5239624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45921" y="4679091"/>
            <a:ext cx="10515600" cy="1359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dirty="0"/>
          </a:p>
          <a:p>
            <a:r>
              <a:rPr lang="pl-PL" dirty="0">
                <a:solidFill>
                  <a:srgbClr val="775973"/>
                </a:solidFill>
              </a:rPr>
              <a:t>Testy jednostkowe i integracyjne są pisane przez </a:t>
            </a:r>
            <a:r>
              <a:rPr lang="pl-PL" b="1" dirty="0">
                <a:solidFill>
                  <a:srgbClr val="775973"/>
                </a:solidFill>
              </a:rPr>
              <a:t>developerów</a:t>
            </a:r>
            <a:endParaRPr lang="en-GB" b="1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708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Mockito – argumenty ogólne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199" y="1352212"/>
            <a:ext cx="1077034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Mockito pozwala definiować bardziej ogólne zachowanie dla mocków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ArgumentsMatchers i statyczne metody takie jak: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any()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anyDouble()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anyCollection()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eq()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matches()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same()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600" dirty="0">
              <a:solidFill>
                <a:srgbClr val="77597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36154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Mockito – argumenty ogólne - zasady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199" y="1352212"/>
            <a:ext cx="1077034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Nie mieszamy argumentów konkretnych i ArgumentMatcherów, tzn.</a:t>
            </a:r>
          </a:p>
          <a:p>
            <a:r>
              <a:rPr lang="pl-PL" sz="2600" dirty="0">
                <a:solidFill>
                  <a:srgbClr val="775973"/>
                </a:solidFill>
                <a:latin typeface="+mj-lt"/>
              </a:rPr>
              <a:t> </a:t>
            </a:r>
          </a:p>
          <a:p>
            <a:endParaRPr lang="pl-PL" sz="2600" dirty="0">
              <a:solidFill>
                <a:srgbClr val="775973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Jeżeli już MUSIMY je wymieszać, używamy np. eq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ogólnie lepiej dobierać konkretne wartości do testów i nie używać any()!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600" dirty="0">
              <a:solidFill>
                <a:srgbClr val="775973"/>
              </a:solidFill>
              <a:latin typeface="+mj-lt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198" y="1998543"/>
            <a:ext cx="10515601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dunderService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.dunderValue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TEST_STR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thenReturn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"ŹLE"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198" y="3050537"/>
            <a:ext cx="10394661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dunderService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.dunderValue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TEST_STR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thenReturn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"DOBRZE"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3891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Mockito – odpowiedzi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when(...).</a:t>
            </a:r>
            <a:r>
              <a:rPr lang="pl-PL" b="1" dirty="0">
                <a:solidFill>
                  <a:srgbClr val="775973"/>
                </a:solidFill>
              </a:rPr>
              <a:t>thenAnswer()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thenAnswer daje nam dostęp do InvocationOnMock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Co daje InvocationOnMock?</a:t>
            </a:r>
          </a:p>
          <a:p>
            <a:pPr marL="1143000" lvl="1" indent="-457200"/>
            <a:r>
              <a:rPr lang="pl-PL" dirty="0">
                <a:solidFill>
                  <a:srgbClr val="775973"/>
                </a:solidFill>
              </a:rPr>
              <a:t>argumenty metody!</a:t>
            </a:r>
          </a:p>
          <a:p>
            <a:pPr marL="1143000" lvl="1" indent="-457200"/>
            <a:r>
              <a:rPr lang="pl-PL" dirty="0">
                <a:solidFill>
                  <a:srgbClr val="775973"/>
                </a:solidFill>
              </a:rPr>
              <a:t>i kilka innych: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Dzięki temu możemy, np. zwrócić n-ty argument mockowanej metody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199" y="1352212"/>
            <a:ext cx="1077034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600" dirty="0">
              <a:solidFill>
                <a:srgbClr val="775973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240" y="2751414"/>
            <a:ext cx="4267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924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Ćwiczenie – 8 – Mockito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 projekcie sdatdd dodaj test dla dowolnej metody publicznej klasy PersonService. Zamockuj zależności za pomocą mockito.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testy dla klasy PersonVerifier. Użyj mockito do zamockowania zależności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testy dla klasy PersonVerifier. Użyj mockito do zamockowania 3 z 4 zależności i użyj spy do czwartej. 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417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Zagadnienia dodatkowe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Code Coverage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PowerMock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9283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>
                <a:solidFill>
                  <a:srgbClr val="775973"/>
                </a:solidFill>
              </a:rPr>
              <a:t>Sklonuj i zaimportuj projekt: </a:t>
            </a:r>
            <a:r>
              <a:rPr lang="pl-PL" dirty="0">
                <a:solidFill>
                  <a:srgbClr val="775973"/>
                </a:solidFill>
                <a:hlinkClick r:id="rId2"/>
              </a:rPr>
              <a:t>https://github.com/Mbojanow/sdatdd2</a:t>
            </a:r>
            <a:r>
              <a:rPr lang="pl-PL" dirty="0">
                <a:solidFill>
                  <a:srgbClr val="775973"/>
                </a:solidFill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testy jednostkowe dla klasy PasswordEncoder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testy jednostkowe dla klasy EmailValidator, użyj testów parametryzowanych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testy jednostkowe dla klasy UserRepository, użyj mockito aby zamockować zewnętrzne dependencje, pamiętaj o testowaniu możliwych scenariusz wyrzucających wyjątki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testy jednostkowe dla klasy AuthenticationService, ponownie użyj mockito do zamockowania zależności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6265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>
                <a:solidFill>
                  <a:srgbClr val="775973"/>
                </a:solidFill>
              </a:rPr>
              <a:t>Korzystając z </a:t>
            </a:r>
            <a:r>
              <a:rPr lang="pl-PL" dirty="0">
                <a:solidFill>
                  <a:srgbClr val="775973"/>
                </a:solidFill>
                <a:hlinkClick r:id="rId2"/>
              </a:rPr>
              <a:t>https://github.com/Mbojanow/sdatdd2</a:t>
            </a:r>
            <a:r>
              <a:rPr lang="pl-PL" dirty="0">
                <a:solidFill>
                  <a:srgbClr val="775973"/>
                </a:solidFill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zmień implementację metod deleteUser, addRole, removeRole w klasie UserRepository aby szukały użytkownika po emailu, a nie po nazwie użytkownika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spróbuj wykorzystać metodykę tdd do tej zmiany – napisz najpierw testy, a później zajmij się implementacją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dopisz do klasy AuthenticationService obsługę listy loggedInUsers. Metoda signInUser powinna dodawać do niej użytkownika jeżeli ten się zaloguje po raz pierwszy. Dodaj metodę logOutUser, która będzie usuwała użytkownika z tej listy. Ponownie wykorzystaj metodykę TDD – dopisz napierw testy.</a:t>
            </a:r>
          </a:p>
        </p:txBody>
      </p:sp>
    </p:spTree>
    <p:extLst>
      <p:ext uri="{BB962C8B-B14F-4D97-AF65-F5344CB8AC3E}">
        <p14:creationId xmlns:p14="http://schemas.microsoft.com/office/powerpoint/2010/main" val="89883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Testy Jednostkowe: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99701" y="6356350"/>
            <a:ext cx="5239624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655" y="1281054"/>
            <a:ext cx="10515600" cy="4312437"/>
          </a:xfrm>
        </p:spPr>
        <p:txBody>
          <a:bodyPr>
            <a:normAutofit/>
          </a:bodyPr>
          <a:lstStyle/>
          <a:p>
            <a:pPr algn="just"/>
            <a:r>
              <a:rPr lang="pl-PL" dirty="0">
                <a:solidFill>
                  <a:srgbClr val="775973"/>
                </a:solidFill>
              </a:rPr>
              <a:t>Inne cechy: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są integralną częścią kodu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pozwalają poeksperymentować z daną funkcjonalnością (klasą, metodą) w wyizolowanym środowisku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unit test to faktyczne pierwsze użycie kodu przed mergem kodu do master brancha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potrafi być świetną dokumentacją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znacznie ułatwiają refactoring codu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581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1953</TotalTime>
  <Words>4453</Words>
  <Application>Microsoft Office PowerPoint</Application>
  <PresentationFormat>Panoramiczny</PresentationFormat>
  <Paragraphs>760</Paragraphs>
  <Slides>86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86</vt:i4>
      </vt:variant>
    </vt:vector>
  </HeadingPairs>
  <TitlesOfParts>
    <vt:vector size="93" baseType="lpstr">
      <vt:lpstr>Arial</vt:lpstr>
      <vt:lpstr>Calibri</vt:lpstr>
      <vt:lpstr>Calibri Light</vt:lpstr>
      <vt:lpstr>Calibri Light (Headings)</vt:lpstr>
      <vt:lpstr>Courier New</vt:lpstr>
      <vt:lpstr>Geometr212 BkCn BT</vt:lpstr>
      <vt:lpstr>Office Theme</vt:lpstr>
      <vt:lpstr>_</vt:lpstr>
      <vt:lpstr>Kilka słow o mnie</vt:lpstr>
      <vt:lpstr>Agenda</vt:lpstr>
      <vt:lpstr>Testowanie Oprogramowania – czyli co?</vt:lpstr>
      <vt:lpstr>Koszt naprawdy buga, a cykl tworzenia oprogramowania</vt:lpstr>
      <vt:lpstr>Podział testów</vt:lpstr>
      <vt:lpstr>Rodzaje testów</vt:lpstr>
      <vt:lpstr>Testy jednostkowe vs integracyjne</vt:lpstr>
      <vt:lpstr>Testy Jednostkowe:</vt:lpstr>
      <vt:lpstr>Testy funkcjonalne</vt:lpstr>
      <vt:lpstr>Typ vs ilość</vt:lpstr>
      <vt:lpstr>Dobre testy jednostkowe – FIRST Unit Tests</vt:lpstr>
      <vt:lpstr>Thorough - przypadki testowe</vt:lpstr>
      <vt:lpstr>Po co więc testować?</vt:lpstr>
      <vt:lpstr>Pytania</vt:lpstr>
      <vt:lpstr>Podsumowanie</vt:lpstr>
      <vt:lpstr>Java i biblioteki do testowania</vt:lpstr>
      <vt:lpstr>JUnit</vt:lpstr>
      <vt:lpstr>Junit - zależności</vt:lpstr>
      <vt:lpstr>Junit – nasz pierwszy test</vt:lpstr>
      <vt:lpstr>JUnit – jak pisać testy</vt:lpstr>
      <vt:lpstr>JUnit – jak nazywać metody testowe</vt:lpstr>
      <vt:lpstr>JUnit – assercje</vt:lpstr>
      <vt:lpstr>JUnit – tworzenie klas testowych</vt:lpstr>
      <vt:lpstr>JUnit – uruchamianie testów</vt:lpstr>
      <vt:lpstr>IDEA – poprawne importowanie projektów</vt:lpstr>
      <vt:lpstr>IDEA – poprawne importowanie projektów</vt:lpstr>
      <vt:lpstr>IDEA – poprawne importowanie projektów</vt:lpstr>
      <vt:lpstr>IDEA + maven – wymuszenie reimportu</vt:lpstr>
      <vt:lpstr>Ćwiczenie - 1</vt:lpstr>
      <vt:lpstr>JUnit – cykl życia testów</vt:lpstr>
      <vt:lpstr>Ćwiczenie - 2</vt:lpstr>
      <vt:lpstr>JUnit – dodatkowe możliwości</vt:lpstr>
      <vt:lpstr>Ćwiczenie - 3</vt:lpstr>
      <vt:lpstr>JUnit – część pierwsza - pytania</vt:lpstr>
      <vt:lpstr>JUnit - podsumowanie</vt:lpstr>
      <vt:lpstr>Asercje zaawansowane - assertAll</vt:lpstr>
      <vt:lpstr>Asercje zaawansowane – biblioteka assertJ</vt:lpstr>
      <vt:lpstr>Asercje zaawansowane – biblioteka assertJ</vt:lpstr>
      <vt:lpstr>Co potrafi AssertJ?</vt:lpstr>
      <vt:lpstr>AssertJ - przykłady</vt:lpstr>
      <vt:lpstr>Ćwiczenie - 4</vt:lpstr>
      <vt:lpstr>Asercje zaawansowane - pytania</vt:lpstr>
      <vt:lpstr>Duplikacja testów</vt:lpstr>
      <vt:lpstr>JUnit – testy parametryzowane</vt:lpstr>
      <vt:lpstr>JUnit – testy parametryzowane</vt:lpstr>
      <vt:lpstr>JUnit – co potrzebujemy?</vt:lpstr>
      <vt:lpstr>Testy parametryzowane - źródła</vt:lpstr>
      <vt:lpstr>Źródła - przykłady</vt:lpstr>
      <vt:lpstr>Źródła - przykłady</vt:lpstr>
      <vt:lpstr>Źródła – przykłady - @CsvFileSource</vt:lpstr>
      <vt:lpstr>Ćwiczenie</vt:lpstr>
      <vt:lpstr>Źródła – przykłady - @MethodSource</vt:lpstr>
      <vt:lpstr>Źródła – przykłady - @ArgumentsSource</vt:lpstr>
      <vt:lpstr>Ćwiczenie - 5</vt:lpstr>
      <vt:lpstr>Ćwiczenie - 6</vt:lpstr>
      <vt:lpstr>JUnit – testowanie wyjątków</vt:lpstr>
      <vt:lpstr>JUnit – testowanie wyjątków</vt:lpstr>
      <vt:lpstr>JUnit – testowanie wyjątków</vt:lpstr>
      <vt:lpstr>JUnit – sposoby testowania wyjątków</vt:lpstr>
      <vt:lpstr>JUnit – try catch</vt:lpstr>
      <vt:lpstr>JUnit – assertThrows</vt:lpstr>
      <vt:lpstr>Ćwiczenie – 7 – testowanie wyjątków</vt:lpstr>
      <vt:lpstr>Pytania</vt:lpstr>
      <vt:lpstr>Podsumowanie</vt:lpstr>
      <vt:lpstr>TDD – test driven development</vt:lpstr>
      <vt:lpstr>TDD – test driven development</vt:lpstr>
      <vt:lpstr>TDD – test driven development</vt:lpstr>
      <vt:lpstr>TDD – plusy?</vt:lpstr>
      <vt:lpstr>TDD – wady?</vt:lpstr>
      <vt:lpstr>TDD – przykład</vt:lpstr>
      <vt:lpstr>Mockito</vt:lpstr>
      <vt:lpstr>Mockito</vt:lpstr>
      <vt:lpstr>Mockito – mock bez adnotacji</vt:lpstr>
      <vt:lpstr>Mockito – spy bez adnotacji</vt:lpstr>
      <vt:lpstr>Mockito – adnotacje w JUnit5</vt:lpstr>
      <vt:lpstr>Mockito – adnotacje w JUnit5</vt:lpstr>
      <vt:lpstr>Mockito – łapanie argumentów</vt:lpstr>
      <vt:lpstr>Mockito – bardziej złożony przykład</vt:lpstr>
      <vt:lpstr>Mockito – argumenty ogólne</vt:lpstr>
      <vt:lpstr>Mockito – argumenty ogólne - zasady</vt:lpstr>
      <vt:lpstr>Mockito – odpowiedzi</vt:lpstr>
      <vt:lpstr>Ćwiczenie – 8 – Mockito</vt:lpstr>
      <vt:lpstr>Zagadnienia dodatkowe</vt:lpstr>
      <vt:lpstr>Ćwiczenia</vt:lpstr>
      <vt:lpstr>Ćwiczenia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Pomorska Fundacja Inicjatyw Gospodarczych</dc:creator>
  <cp:lastModifiedBy>Dasz Berg</cp:lastModifiedBy>
  <cp:revision>521</cp:revision>
  <dcterms:created xsi:type="dcterms:W3CDTF">2016-06-24T11:21:15Z</dcterms:created>
  <dcterms:modified xsi:type="dcterms:W3CDTF">2019-05-25T07:45:33Z</dcterms:modified>
</cp:coreProperties>
</file>